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81"/>
  </p:notesMasterIdLst>
  <p:handoutMasterIdLst>
    <p:handoutMasterId r:id="rId82"/>
  </p:handoutMasterIdLst>
  <p:sldIdLst>
    <p:sldId id="362" r:id="rId2"/>
    <p:sldId id="365" r:id="rId3"/>
    <p:sldId id="363" r:id="rId4"/>
    <p:sldId id="258" r:id="rId5"/>
    <p:sldId id="259" r:id="rId6"/>
    <p:sldId id="263" r:id="rId7"/>
    <p:sldId id="264" r:id="rId8"/>
    <p:sldId id="265" r:id="rId9"/>
    <p:sldId id="348" r:id="rId10"/>
    <p:sldId id="266" r:id="rId11"/>
    <p:sldId id="349" r:id="rId12"/>
    <p:sldId id="268" r:id="rId13"/>
    <p:sldId id="350" r:id="rId14"/>
    <p:sldId id="270" r:id="rId15"/>
    <p:sldId id="271" r:id="rId16"/>
    <p:sldId id="274" r:id="rId17"/>
    <p:sldId id="275" r:id="rId18"/>
    <p:sldId id="276" r:id="rId19"/>
    <p:sldId id="277" r:id="rId20"/>
    <p:sldId id="278" r:id="rId21"/>
    <p:sldId id="351" r:id="rId22"/>
    <p:sldId id="279" r:id="rId23"/>
    <p:sldId id="280" r:id="rId24"/>
    <p:sldId id="281" r:id="rId25"/>
    <p:sldId id="352" r:id="rId26"/>
    <p:sldId id="353" r:id="rId27"/>
    <p:sldId id="282" r:id="rId28"/>
    <p:sldId id="283" r:id="rId29"/>
    <p:sldId id="284" r:id="rId30"/>
    <p:sldId id="372" r:id="rId31"/>
    <p:sldId id="373" r:id="rId32"/>
    <p:sldId id="374" r:id="rId33"/>
    <p:sldId id="285" r:id="rId34"/>
    <p:sldId id="291" r:id="rId35"/>
    <p:sldId id="354" r:id="rId36"/>
    <p:sldId id="355" r:id="rId37"/>
    <p:sldId id="360" r:id="rId38"/>
    <p:sldId id="292" r:id="rId39"/>
    <p:sldId id="293" r:id="rId40"/>
    <p:sldId id="294" r:id="rId41"/>
    <p:sldId id="295" r:id="rId42"/>
    <p:sldId id="375" r:id="rId43"/>
    <p:sldId id="298" r:id="rId44"/>
    <p:sldId id="304" r:id="rId45"/>
    <p:sldId id="305" r:id="rId46"/>
    <p:sldId id="307" r:id="rId47"/>
    <p:sldId id="308" r:id="rId48"/>
    <p:sldId id="309" r:id="rId49"/>
    <p:sldId id="361" r:id="rId50"/>
    <p:sldId id="313" r:id="rId51"/>
    <p:sldId id="314" r:id="rId52"/>
    <p:sldId id="318" r:id="rId53"/>
    <p:sldId id="319" r:id="rId54"/>
    <p:sldId id="366" r:id="rId55"/>
    <p:sldId id="323" r:id="rId56"/>
    <p:sldId id="324" r:id="rId57"/>
    <p:sldId id="325" r:id="rId58"/>
    <p:sldId id="326" r:id="rId59"/>
    <p:sldId id="327" r:id="rId60"/>
    <p:sldId id="328" r:id="rId61"/>
    <p:sldId id="329" r:id="rId62"/>
    <p:sldId id="330" r:id="rId63"/>
    <p:sldId id="376" r:id="rId64"/>
    <p:sldId id="331" r:id="rId65"/>
    <p:sldId id="332" r:id="rId66"/>
    <p:sldId id="333" r:id="rId67"/>
    <p:sldId id="334" r:id="rId68"/>
    <p:sldId id="335" r:id="rId69"/>
    <p:sldId id="336" r:id="rId70"/>
    <p:sldId id="337" r:id="rId71"/>
    <p:sldId id="338" r:id="rId72"/>
    <p:sldId id="340" r:id="rId73"/>
    <p:sldId id="367" r:id="rId74"/>
    <p:sldId id="368" r:id="rId75"/>
    <p:sldId id="369" r:id="rId76"/>
    <p:sldId id="370" r:id="rId77"/>
    <p:sldId id="377" r:id="rId78"/>
    <p:sldId id="371" r:id="rId79"/>
    <p:sldId id="380"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157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UNIT-I : Digital Image Fundamentals</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AA0C08-0C97-468D-B0CF-E1A4D6D11D72}" type="datetimeFigureOut">
              <a:rPr lang="en-US" smtClean="0"/>
              <a:pPr/>
              <a:t>8/22/2023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1EA11D-5861-4908-8BBE-8362AC66B383}"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UNIT-I : Digital Image Fundamentals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7ACAEA-090E-46CC-856F-1646865A4749}" type="datetimeFigureOut">
              <a:rPr lang="en-US" smtClean="0"/>
              <a:pPr/>
              <a:t>8/22/2023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ACD8C0-1B50-4A2D-9575-A09440E62854}" type="slidenum">
              <a:rPr lang="en-US" smtClean="0"/>
              <a:pPr/>
              <a:t>‹#›</a:t>
            </a:fld>
            <a:endParaRPr 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4</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5</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ACD8C0-1B50-4A2D-9575-A09440E62854}" type="slidenum">
              <a:rPr lang="en-US" smtClean="0"/>
              <a:pPr/>
              <a:t>9</a:t>
            </a:fld>
            <a:endParaRPr lang="en-US" dirty="0"/>
          </a:p>
        </p:txBody>
      </p:sp>
      <p:sp>
        <p:nvSpPr>
          <p:cNvPr id="5" name="Header Placeholder 4"/>
          <p:cNvSpPr>
            <a:spLocks noGrp="1"/>
          </p:cNvSpPr>
          <p:nvPr>
            <p:ph type="hdr" sz="quarter" idx="11"/>
          </p:nvPr>
        </p:nvSpPr>
        <p:spPr/>
        <p:txBody>
          <a:bodyPr/>
          <a:lstStyle/>
          <a:p>
            <a:r>
              <a:rPr lang="en-US" dirty="0"/>
              <a:t>UNIT-I : Digital Image Fundamentals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US"/>
              <a:t>UNIT-I : Digital Image Fundamentals</a:t>
            </a:r>
          </a:p>
        </p:txBody>
      </p:sp>
      <p:sp>
        <p:nvSpPr>
          <p:cNvPr id="5" name="Slide Number Placeholder 4"/>
          <p:cNvSpPr>
            <a:spLocks noGrp="1"/>
          </p:cNvSpPr>
          <p:nvPr>
            <p:ph type="sldNum" sz="quarter" idx="5"/>
          </p:nvPr>
        </p:nvSpPr>
        <p:spPr/>
        <p:txBody>
          <a:bodyPr/>
          <a:lstStyle/>
          <a:p>
            <a:fld id="{3BACD8C0-1B50-4A2D-9575-A09440E62854}" type="slidenum">
              <a:rPr lang="en-US" smtClean="0"/>
              <a:pPr/>
              <a:t>21</a:t>
            </a:fld>
            <a:endParaRPr lang="en-US"/>
          </a:p>
        </p:txBody>
      </p:sp>
    </p:spTree>
    <p:extLst>
      <p:ext uri="{BB962C8B-B14F-4D97-AF65-F5344CB8AC3E}">
        <p14:creationId xmlns:p14="http://schemas.microsoft.com/office/powerpoint/2010/main" val="55342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B1C191F-5915-484F-9D25-3032BB896DEE}" type="datetime1">
              <a:rPr lang="en-US" smtClean="0"/>
              <a:t>8/22/2023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B1178B-0A7F-4D55-BFE8-75B4FE2A6DBD}" type="datetime1">
              <a:rPr lang="en-US" smtClean="0"/>
              <a:t>8/22/2023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E404B6-130E-4E56-A2C0-247E4BC8702E}" type="datetime1">
              <a:rPr lang="en-US" smtClean="0"/>
              <a:t>8/22/2023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Text Placeholder 2"/>
          <p:cNvSpPr>
            <a:spLocks noGrp="1"/>
          </p:cNvSpPr>
          <p:nvPr>
            <p:ph type="body"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1625" y="6245225"/>
            <a:ext cx="2289175" cy="476250"/>
          </a:xfrm>
        </p:spPr>
        <p:txBody>
          <a:bodyPr/>
          <a:lstStyle>
            <a:lvl1pPr>
              <a:defRPr/>
            </a:lvl1pPr>
          </a:lstStyle>
          <a:p>
            <a:fld id="{08339F83-4C53-4486-931A-66D12F52DB64}" type="datetime1">
              <a:rPr lang="en-US" smtClean="0"/>
              <a:t>8/22/2023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7" name="Slide Number Placeholder 6"/>
          <p:cNvSpPr>
            <a:spLocks noGrp="1"/>
          </p:cNvSpPr>
          <p:nvPr>
            <p:ph type="sldNum" sz="quarter" idx="12"/>
          </p:nvPr>
        </p:nvSpPr>
        <p:spPr>
          <a:xfrm>
            <a:off x="6553200" y="6245225"/>
            <a:ext cx="2289175" cy="476250"/>
          </a:xfrm>
        </p:spPr>
        <p:txBody>
          <a:bodyPr/>
          <a:lstStyle>
            <a:lvl1pPr>
              <a:defRPr/>
            </a:lvl1pPr>
          </a:lstStyle>
          <a:p>
            <a:fld id="{7CB945B8-FFA9-4A84-8FF9-F9CF67CC76B6}"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Content Placeholder 2"/>
          <p:cNvSpPr>
            <a:spLocks noGrp="1"/>
          </p:cNvSpPr>
          <p:nvPr>
            <p:ph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194175" cy="217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5888"/>
            <a:ext cx="4194175" cy="2173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01625" y="6245225"/>
            <a:ext cx="2289175" cy="476250"/>
          </a:xfrm>
        </p:spPr>
        <p:txBody>
          <a:bodyPr/>
          <a:lstStyle>
            <a:lvl1pPr>
              <a:defRPr/>
            </a:lvl1pPr>
          </a:lstStyle>
          <a:p>
            <a:fld id="{066F1EF6-107D-4C6C-893D-012B6F21DBE4}" type="datetime1">
              <a:rPr lang="en-US" smtClean="0"/>
              <a:t>8/22/2023</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8" name="Slide Number Placeholder 7"/>
          <p:cNvSpPr>
            <a:spLocks noGrp="1"/>
          </p:cNvSpPr>
          <p:nvPr>
            <p:ph type="sldNum" sz="quarter" idx="12"/>
          </p:nvPr>
        </p:nvSpPr>
        <p:spPr>
          <a:xfrm>
            <a:off x="6553200" y="6245225"/>
            <a:ext cx="2289175" cy="476250"/>
          </a:xfrm>
        </p:spPr>
        <p:txBody>
          <a:bodyPr/>
          <a:lstStyle>
            <a:lvl1pPr>
              <a:defRPr/>
            </a:lvl1pPr>
          </a:lstStyle>
          <a:p>
            <a:fld id="{C9644EE0-46CE-4CAB-AF56-3A4259B20B72}" type="slidenum">
              <a:rPr 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p>
        </p:txBody>
      </p:sp>
      <p:sp>
        <p:nvSpPr>
          <p:cNvPr id="3" name="Table Placeholder 2"/>
          <p:cNvSpPr>
            <a:spLocks noGrp="1"/>
          </p:cNvSpPr>
          <p:nvPr>
            <p:ph type="tbl" idx="1"/>
          </p:nvPr>
        </p:nvSpPr>
        <p:spPr>
          <a:xfrm>
            <a:off x="301625" y="1600200"/>
            <a:ext cx="8540750" cy="4498975"/>
          </a:xfrm>
        </p:spPr>
        <p:txBody>
          <a:bodyPr/>
          <a:lstStyle/>
          <a:p>
            <a:endParaRPr lang="en-US"/>
          </a:p>
        </p:txBody>
      </p:sp>
      <p:sp>
        <p:nvSpPr>
          <p:cNvPr id="4" name="Date Placeholder 3"/>
          <p:cNvSpPr>
            <a:spLocks noGrp="1"/>
          </p:cNvSpPr>
          <p:nvPr>
            <p:ph type="dt" sz="half" idx="10"/>
          </p:nvPr>
        </p:nvSpPr>
        <p:spPr>
          <a:xfrm>
            <a:off x="301625" y="6245225"/>
            <a:ext cx="2289175" cy="476250"/>
          </a:xfrm>
        </p:spPr>
        <p:txBody>
          <a:bodyPr/>
          <a:lstStyle>
            <a:lvl1pPr>
              <a:defRPr/>
            </a:lvl1pPr>
          </a:lstStyle>
          <a:p>
            <a:fld id="{D24CA039-B0BA-4BA5-9847-FA667DAA9D65}" type="datetime1">
              <a:rPr lang="en-US" smtClean="0"/>
              <a:t>8/22/2023</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t>B.V.SATHISH KUMAR, ECE Department, VTA, Kavali</a:t>
            </a:r>
          </a:p>
        </p:txBody>
      </p:sp>
      <p:sp>
        <p:nvSpPr>
          <p:cNvPr id="6" name="Slide Number Placeholder 5"/>
          <p:cNvSpPr>
            <a:spLocks noGrp="1"/>
          </p:cNvSpPr>
          <p:nvPr>
            <p:ph type="sldNum" sz="quarter" idx="12"/>
          </p:nvPr>
        </p:nvSpPr>
        <p:spPr>
          <a:xfrm>
            <a:off x="6553200" y="6245225"/>
            <a:ext cx="2289175" cy="476250"/>
          </a:xfrm>
        </p:spPr>
        <p:txBody>
          <a:bodyPr/>
          <a:lstStyle>
            <a:lvl1pPr>
              <a:defRPr/>
            </a:lvl1pPr>
          </a:lstStyle>
          <a:p>
            <a:fld id="{611DC9F0-984F-4582-B66D-D6117D8B44C8}"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60FCDC-8E51-4BB7-9BAF-9729EEF7CBC9}" type="datetime1">
              <a:rPr lang="en-US" smtClean="0"/>
              <a:t>8/22/2023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B81B0-3C08-41D4-9F22-6C8F193B6ECF}" type="datetime1">
              <a:rPr lang="en-US" smtClean="0"/>
              <a:t>8/22/2023</a:t>
            </a:fld>
            <a:endParaRPr lang="en-US"/>
          </a:p>
        </p:txBody>
      </p:sp>
      <p:sp>
        <p:nvSpPr>
          <p:cNvPr id="5" name="Footer Placeholder 4"/>
          <p:cNvSpPr>
            <a:spLocks noGrp="1"/>
          </p:cNvSpPr>
          <p:nvPr>
            <p:ph type="ftr" sz="quarter" idx="11"/>
          </p:nvPr>
        </p:nvSpPr>
        <p:spPr/>
        <p:txBody>
          <a:bodyPr/>
          <a:lstStyle/>
          <a:p>
            <a:r>
              <a:rPr lang="en-US"/>
              <a:t>B.V.SATHISH KUMAR, ECE Department, VTA, Kavali</a:t>
            </a:r>
            <a:endParaRPr lang="en-US" dirty="0"/>
          </a:p>
        </p:txBody>
      </p:sp>
      <p:sp>
        <p:nvSpPr>
          <p:cNvPr id="6" name="Slide Number Placeholder 5"/>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4C02A9-2A2A-4FA1-B224-C027C2E323C1}" type="datetime1">
              <a:rPr lang="en-US" smtClean="0"/>
              <a:t>8/22/2023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E7F859-57D1-479D-850E-2009CBD3D537}" type="datetime1">
              <a:rPr lang="en-US" smtClean="0"/>
              <a:t>8/22/2023</a:t>
            </a:fld>
            <a:endParaRPr lang="en-US"/>
          </a:p>
        </p:txBody>
      </p:sp>
      <p:sp>
        <p:nvSpPr>
          <p:cNvPr id="8" name="Footer Placeholder 7"/>
          <p:cNvSpPr>
            <a:spLocks noGrp="1"/>
          </p:cNvSpPr>
          <p:nvPr>
            <p:ph type="ftr" sz="quarter" idx="11"/>
          </p:nvPr>
        </p:nvSpPr>
        <p:spPr/>
        <p:txBody>
          <a:bodyPr/>
          <a:lstStyle/>
          <a:p>
            <a:r>
              <a:rPr lang="en-US"/>
              <a:t>B.V.SATHISH KUMAR, ECE Department, VTA, Kavali</a:t>
            </a:r>
            <a:endParaRPr lang="en-US" dirty="0"/>
          </a:p>
        </p:txBody>
      </p:sp>
      <p:sp>
        <p:nvSpPr>
          <p:cNvPr id="9" name="Slide Number Placeholder 8"/>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D0EDB3-D099-4FCA-8317-21D69A02CDC8}" type="datetime1">
              <a:rPr lang="en-US" smtClean="0"/>
              <a:t>8/22/2023</a:t>
            </a:fld>
            <a:endParaRPr lang="en-US"/>
          </a:p>
        </p:txBody>
      </p:sp>
      <p:sp>
        <p:nvSpPr>
          <p:cNvPr id="4" name="Footer Placeholder 3"/>
          <p:cNvSpPr>
            <a:spLocks noGrp="1"/>
          </p:cNvSpPr>
          <p:nvPr>
            <p:ph type="ftr" sz="quarter" idx="11"/>
          </p:nvPr>
        </p:nvSpPr>
        <p:spPr/>
        <p:txBody>
          <a:bodyPr/>
          <a:lstStyle/>
          <a:p>
            <a:r>
              <a:rPr lang="en-US"/>
              <a:t>B.V.SATHISH KUMAR, ECE Department, VTA, Kavali</a:t>
            </a:r>
            <a:endParaRPr lang="en-US" dirty="0"/>
          </a:p>
        </p:txBody>
      </p:sp>
      <p:sp>
        <p:nvSpPr>
          <p:cNvPr id="5" name="Slide Number Placeholder 4"/>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9D528-B907-4104-9339-FE63A369F48A}" type="datetime1">
              <a:rPr lang="en-US" smtClean="0"/>
              <a:t>8/22/2023</a:t>
            </a:fld>
            <a:endParaRPr lang="en-US"/>
          </a:p>
        </p:txBody>
      </p:sp>
      <p:sp>
        <p:nvSpPr>
          <p:cNvPr id="3" name="Footer Placeholder 2"/>
          <p:cNvSpPr>
            <a:spLocks noGrp="1"/>
          </p:cNvSpPr>
          <p:nvPr>
            <p:ph type="ftr" sz="quarter" idx="11"/>
          </p:nvPr>
        </p:nvSpPr>
        <p:spPr/>
        <p:txBody>
          <a:bodyPr/>
          <a:lstStyle/>
          <a:p>
            <a:r>
              <a:rPr lang="en-US"/>
              <a:t>B.V.SATHISH KUMAR, ECE Department, VTA, Kavali</a:t>
            </a:r>
            <a:endParaRPr lang="en-US" dirty="0"/>
          </a:p>
        </p:txBody>
      </p:sp>
      <p:sp>
        <p:nvSpPr>
          <p:cNvPr id="4" name="Slide Number Placeholder 3"/>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A10650-C77A-428C-9007-90DA48A6459B}" type="datetime1">
              <a:rPr lang="en-US" smtClean="0"/>
              <a:t>8/22/2023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064833-3F05-4046-BAF0-5783666FB316}" type="datetime1">
              <a:rPr lang="en-US" smtClean="0"/>
              <a:t>8/22/2023</a:t>
            </a:fld>
            <a:endParaRPr lang="en-US"/>
          </a:p>
        </p:txBody>
      </p:sp>
      <p:sp>
        <p:nvSpPr>
          <p:cNvPr id="6" name="Footer Placeholder 5"/>
          <p:cNvSpPr>
            <a:spLocks noGrp="1"/>
          </p:cNvSpPr>
          <p:nvPr>
            <p:ph type="ftr" sz="quarter" idx="11"/>
          </p:nvPr>
        </p:nvSpPr>
        <p:spPr/>
        <p:txBody>
          <a:bodyPr/>
          <a:lstStyle/>
          <a:p>
            <a:r>
              <a:rPr lang="en-US"/>
              <a:t>B.V.SATHISH KUMAR, ECE Department, VTA, Kavali</a:t>
            </a:r>
            <a:endParaRPr lang="en-US" dirty="0"/>
          </a:p>
        </p:txBody>
      </p:sp>
      <p:sp>
        <p:nvSpPr>
          <p:cNvPr id="7" name="Slide Number Placeholder 6"/>
          <p:cNvSpPr>
            <a:spLocks noGrp="1"/>
          </p:cNvSpPr>
          <p:nvPr>
            <p:ph type="sldNum" sz="quarter" idx="12"/>
          </p:nvPr>
        </p:nvSpPr>
        <p:spPr/>
        <p:txBody>
          <a:bodyPr/>
          <a:lstStyle/>
          <a:p>
            <a:fld id="{A876E694-3EFE-4364-8220-4443379FC99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D951-5820-4417-B5F0-5C20899FCC7F}" type="datetime1">
              <a:rPr lang="en-US" smtClean="0"/>
              <a:t>8/22/2023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B.V.SATHISH KUMAR, ECE Department, VTA, Kavali</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E694-3EFE-4364-8220-4443379FC99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50.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5.bin"/><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6.w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3.png"/><Relationship Id="rId3" Type="http://schemas.openxmlformats.org/officeDocument/2006/relationships/image" Target="../media/image56.wmf"/><Relationship Id="rId7" Type="http://schemas.openxmlformats.org/officeDocument/2006/relationships/image" Target="../media/image58.wmf"/><Relationship Id="rId12" Type="http://schemas.openxmlformats.org/officeDocument/2006/relationships/image" Target="../media/image55.png"/><Relationship Id="rId2" Type="http://schemas.openxmlformats.org/officeDocument/2006/relationships/oleObject" Target="../embeddings/oleObject7.bin"/><Relationship Id="rId1" Type="http://schemas.openxmlformats.org/officeDocument/2006/relationships/slideLayout" Target="../slideLayouts/slideLayout13.xml"/><Relationship Id="rId6" Type="http://schemas.openxmlformats.org/officeDocument/2006/relationships/oleObject" Target="../embeddings/oleObject9.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59.wmf"/><Relationship Id="rId1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6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2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w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oleObject" Target="../embeddings/oleObject13.bin"/><Relationship Id="rId4" Type="http://schemas.openxmlformats.org/officeDocument/2006/relationships/image" Target="../media/image67.wmf"/></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76.wmf"/><Relationship Id="rId18" Type="http://schemas.openxmlformats.org/officeDocument/2006/relationships/oleObject" Target="../embeddings/oleObject23.bin"/><Relationship Id="rId3" Type="http://schemas.openxmlformats.org/officeDocument/2006/relationships/image" Target="../media/image71.wmf"/><Relationship Id="rId21" Type="http://schemas.openxmlformats.org/officeDocument/2006/relationships/image" Target="../media/image80.wmf"/><Relationship Id="rId7" Type="http://schemas.openxmlformats.org/officeDocument/2006/relationships/image" Target="../media/image73.wmf"/><Relationship Id="rId12" Type="http://schemas.openxmlformats.org/officeDocument/2006/relationships/oleObject" Target="../embeddings/oleObject20.bin"/><Relationship Id="rId17" Type="http://schemas.openxmlformats.org/officeDocument/2006/relationships/image" Target="../media/image78.wmf"/><Relationship Id="rId2" Type="http://schemas.openxmlformats.org/officeDocument/2006/relationships/oleObject" Target="../embeddings/oleObject15.bin"/><Relationship Id="rId16" Type="http://schemas.openxmlformats.org/officeDocument/2006/relationships/oleObject" Target="../embeddings/oleObject22.bin"/><Relationship Id="rId20" Type="http://schemas.openxmlformats.org/officeDocument/2006/relationships/oleObject" Target="../embeddings/oleObject24.bin"/><Relationship Id="rId1" Type="http://schemas.openxmlformats.org/officeDocument/2006/relationships/slideLayout" Target="../slideLayouts/slideLayout13.xml"/><Relationship Id="rId6" Type="http://schemas.openxmlformats.org/officeDocument/2006/relationships/oleObject" Target="../embeddings/oleObject17.bin"/><Relationship Id="rId11" Type="http://schemas.openxmlformats.org/officeDocument/2006/relationships/image" Target="../media/image75.wmf"/><Relationship Id="rId24" Type="http://schemas.openxmlformats.org/officeDocument/2006/relationships/image" Target="../media/image81.png"/><Relationship Id="rId5" Type="http://schemas.openxmlformats.org/officeDocument/2006/relationships/image" Target="../media/image72.wmf"/><Relationship Id="rId15" Type="http://schemas.openxmlformats.org/officeDocument/2006/relationships/image" Target="../media/image77.wmf"/><Relationship Id="rId23" Type="http://schemas.openxmlformats.org/officeDocument/2006/relationships/image" Target="../media/image70.png"/><Relationship Id="rId10" Type="http://schemas.openxmlformats.org/officeDocument/2006/relationships/oleObject" Target="../embeddings/oleObject19.bin"/><Relationship Id="rId19" Type="http://schemas.openxmlformats.org/officeDocument/2006/relationships/image" Target="../media/image79.wmf"/><Relationship Id="rId4" Type="http://schemas.openxmlformats.org/officeDocument/2006/relationships/oleObject" Target="../embeddings/oleObject16.bin"/><Relationship Id="rId9" Type="http://schemas.openxmlformats.org/officeDocument/2006/relationships/image" Target="../media/image74.wmf"/><Relationship Id="rId14" Type="http://schemas.openxmlformats.org/officeDocument/2006/relationships/oleObject" Target="../embeddings/oleObject21.bin"/><Relationship Id="rId22"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76.wmf"/><Relationship Id="rId18" Type="http://schemas.openxmlformats.org/officeDocument/2006/relationships/oleObject" Target="../embeddings/oleObject33.bin"/><Relationship Id="rId3" Type="http://schemas.openxmlformats.org/officeDocument/2006/relationships/image" Target="../media/image71.wmf"/><Relationship Id="rId21" Type="http://schemas.openxmlformats.org/officeDocument/2006/relationships/image" Target="../media/image80.wmf"/><Relationship Id="rId7" Type="http://schemas.openxmlformats.org/officeDocument/2006/relationships/image" Target="../media/image73.wmf"/><Relationship Id="rId12" Type="http://schemas.openxmlformats.org/officeDocument/2006/relationships/oleObject" Target="../embeddings/oleObject30.bin"/><Relationship Id="rId17" Type="http://schemas.openxmlformats.org/officeDocument/2006/relationships/image" Target="../media/image78.wmf"/><Relationship Id="rId2" Type="http://schemas.openxmlformats.org/officeDocument/2006/relationships/oleObject" Target="../embeddings/oleObject25.bin"/><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slideLayout" Target="../slideLayouts/slideLayout13.xml"/><Relationship Id="rId6" Type="http://schemas.openxmlformats.org/officeDocument/2006/relationships/oleObject" Target="../embeddings/oleObject27.bin"/><Relationship Id="rId11" Type="http://schemas.openxmlformats.org/officeDocument/2006/relationships/image" Target="../media/image75.wmf"/><Relationship Id="rId24" Type="http://schemas.openxmlformats.org/officeDocument/2006/relationships/image" Target="../media/image81.png"/><Relationship Id="rId5" Type="http://schemas.openxmlformats.org/officeDocument/2006/relationships/image" Target="../media/image72.wmf"/><Relationship Id="rId15" Type="http://schemas.openxmlformats.org/officeDocument/2006/relationships/image" Target="../media/image77.wmf"/><Relationship Id="rId23" Type="http://schemas.openxmlformats.org/officeDocument/2006/relationships/image" Target="../media/image70.png"/><Relationship Id="rId10" Type="http://schemas.openxmlformats.org/officeDocument/2006/relationships/oleObject" Target="../embeddings/oleObject29.bin"/><Relationship Id="rId19" Type="http://schemas.openxmlformats.org/officeDocument/2006/relationships/image" Target="../media/image79.wmf"/><Relationship Id="rId4" Type="http://schemas.openxmlformats.org/officeDocument/2006/relationships/oleObject" Target="../embeddings/oleObject26.bin"/><Relationship Id="rId9" Type="http://schemas.openxmlformats.org/officeDocument/2006/relationships/image" Target="../media/image74.wmf"/><Relationship Id="rId14" Type="http://schemas.openxmlformats.org/officeDocument/2006/relationships/oleObject" Target="../embeddings/oleObject31.bin"/><Relationship Id="rId22"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image" Target="../media/image82.wm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83.wmf"/></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55.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36.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37.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wmf"/><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2.wmf"/><Relationship Id="rId4" Type="http://schemas.openxmlformats.org/officeDocument/2006/relationships/oleObject" Target="../embeddings/oleObject39.bin"/></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116.wmf"/><Relationship Id="rId7" Type="http://schemas.openxmlformats.org/officeDocument/2006/relationships/image" Target="../media/image118.wmf"/><Relationship Id="rId2" Type="http://schemas.openxmlformats.org/officeDocument/2006/relationships/oleObject" Target="../embeddings/oleObject40.bin"/><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image" Target="../media/image117.wmf"/><Relationship Id="rId10" Type="http://schemas.openxmlformats.org/officeDocument/2006/relationships/image" Target="../media/image2.png"/><Relationship Id="rId4" Type="http://schemas.openxmlformats.org/officeDocument/2006/relationships/oleObject" Target="../embeddings/oleObject41.bin"/><Relationship Id="rId9" Type="http://schemas.openxmlformats.org/officeDocument/2006/relationships/image" Target="../media/image119.wmf"/></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8.wmf"/><Relationship Id="rId4" Type="http://schemas.openxmlformats.org/officeDocument/2006/relationships/oleObject" Target="../embeddings/oleObject45.bin"/></Relationships>
</file>

<file path=ppt/slides/_rels/slide72.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3.wmf"/><Relationship Id="rId4" Type="http://schemas.openxmlformats.org/officeDocument/2006/relationships/oleObject" Target="../embeddings/oleObject47.bin"/></Relationships>
</file>

<file path=ppt/slides/_rels/slide7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4.wmf"/><Relationship Id="rId7" Type="http://schemas.openxmlformats.org/officeDocument/2006/relationships/image" Target="../media/image136.wmf"/><Relationship Id="rId2" Type="http://schemas.openxmlformats.org/officeDocument/2006/relationships/oleObject" Target="../embeddings/oleObject48.bin"/><Relationship Id="rId1" Type="http://schemas.openxmlformats.org/officeDocument/2006/relationships/slideLayout" Target="../slideLayouts/slideLayout14.xml"/><Relationship Id="rId6" Type="http://schemas.openxmlformats.org/officeDocument/2006/relationships/oleObject" Target="../embeddings/oleObject50.bin"/><Relationship Id="rId5" Type="http://schemas.openxmlformats.org/officeDocument/2006/relationships/image" Target="../media/image135.wmf"/><Relationship Id="rId4" Type="http://schemas.openxmlformats.org/officeDocument/2006/relationships/oleObject" Target="../embeddings/oleObject49.bin"/></Relationships>
</file>

<file path=ppt/slides/_rels/slide75.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51.bin"/><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38.wmf"/><Relationship Id="rId4" Type="http://schemas.openxmlformats.org/officeDocument/2006/relationships/oleObject" Target="../embeddings/oleObject52.bin"/></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145.png"/><Relationship Id="rId4" Type="http://schemas.openxmlformats.org/officeDocument/2006/relationships/image" Target="../media/image144.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0541" y="1530578"/>
            <a:ext cx="6762917" cy="1200329"/>
          </a:xfrm>
          <a:prstGeom prst="rect">
            <a:avLst/>
          </a:prstGeom>
          <a:noFill/>
        </p:spPr>
        <p:txBody>
          <a:bodyPr wrap="square" rtlCol="0">
            <a:spAutoFit/>
          </a:bodyPr>
          <a:lstStyle/>
          <a:p>
            <a:pPr algn="ctr"/>
            <a:r>
              <a:rPr lang="en-US" sz="3600" b="1" dirty="0">
                <a:solidFill>
                  <a:schemeClr val="tx2"/>
                </a:solidFill>
                <a:latin typeface="Times New Roman" panose="02020603050405020304" pitchFamily="18" charset="0"/>
                <a:cs typeface="Times New Roman" panose="02020603050405020304" pitchFamily="18" charset="0"/>
              </a:rPr>
              <a:t>IMAGE PROCESSING USING PYTHON</a:t>
            </a:r>
          </a:p>
        </p:txBody>
      </p:sp>
      <p:sp>
        <p:nvSpPr>
          <p:cNvPr id="3" name="TextBox 2">
            <a:extLst>
              <a:ext uri="{FF2B5EF4-FFF2-40B4-BE49-F238E27FC236}">
                <a16:creationId xmlns:a16="http://schemas.microsoft.com/office/drawing/2014/main" id="{F227B5DE-4CCD-D292-9989-8FFFA47B660B}"/>
              </a:ext>
            </a:extLst>
          </p:cNvPr>
          <p:cNvSpPr txBox="1"/>
          <p:nvPr/>
        </p:nvSpPr>
        <p:spPr>
          <a:xfrm>
            <a:off x="2286000" y="3200400"/>
            <a:ext cx="4572000" cy="646331"/>
          </a:xfrm>
          <a:prstGeom prst="rect">
            <a:avLst/>
          </a:prstGeom>
          <a:noFill/>
        </p:spPr>
        <p:txBody>
          <a:bodyPr wrap="square">
            <a:spAutoFit/>
          </a:bodyPr>
          <a:lstStyle/>
          <a:p>
            <a:pPr algn="ctr" eaLnBrk="1" hangingPunct="1">
              <a:spcBef>
                <a:spcPct val="0"/>
              </a:spcBef>
              <a:buFontTx/>
              <a:buNone/>
            </a:pPr>
            <a:r>
              <a:rPr lang="en-IN" altLang="en-US" sz="1800" b="1" dirty="0">
                <a:solidFill>
                  <a:srgbClr val="0070C0"/>
                </a:solidFill>
                <a:latin typeface="Times New Roman" panose="02020603050405020304" pitchFamily="18" charset="0"/>
                <a:cs typeface="Times New Roman" panose="02020603050405020304" pitchFamily="18" charset="0"/>
              </a:rPr>
              <a:t>for </a:t>
            </a:r>
          </a:p>
          <a:p>
            <a:pPr algn="ctr" eaLnBrk="1" hangingPunct="1">
              <a:spcBef>
                <a:spcPct val="0"/>
              </a:spcBef>
              <a:buFontTx/>
              <a:buNone/>
            </a:pPr>
            <a:r>
              <a:rPr lang="en-IN" altLang="en-US" sz="1800" b="1" dirty="0">
                <a:solidFill>
                  <a:srgbClr val="0070C0"/>
                </a:solidFill>
                <a:latin typeface="Times New Roman" panose="02020603050405020304" pitchFamily="18" charset="0"/>
                <a:cs typeface="Times New Roman" panose="02020603050405020304" pitchFamily="18" charset="0"/>
              </a:rPr>
              <a:t>III </a:t>
            </a:r>
            <a:r>
              <a:rPr lang="en-IN" altLang="en-US" sz="1800" b="1" dirty="0" err="1">
                <a:solidFill>
                  <a:srgbClr val="0070C0"/>
                </a:solidFill>
                <a:latin typeface="Times New Roman" panose="02020603050405020304" pitchFamily="18" charset="0"/>
                <a:cs typeface="Times New Roman" panose="02020603050405020304" pitchFamily="18" charset="0"/>
              </a:rPr>
              <a:t>B.Tech</a:t>
            </a:r>
            <a:r>
              <a:rPr lang="en-IN" altLang="en-US" sz="1800" b="1" dirty="0">
                <a:solidFill>
                  <a:srgbClr val="0070C0"/>
                </a:solidFill>
                <a:latin typeface="Times New Roman" panose="02020603050405020304" pitchFamily="18" charset="0"/>
                <a:cs typeface="Times New Roman" panose="02020603050405020304" pitchFamily="18" charset="0"/>
              </a:rPr>
              <a:t> (CSM &amp; AIML) - I Semester</a:t>
            </a:r>
          </a:p>
        </p:txBody>
      </p:sp>
      <p:sp>
        <p:nvSpPr>
          <p:cNvPr id="7" name="TextBox 3">
            <a:extLst>
              <a:ext uri="{FF2B5EF4-FFF2-40B4-BE49-F238E27FC236}">
                <a16:creationId xmlns:a16="http://schemas.microsoft.com/office/drawing/2014/main" id="{709BD900-A2E0-06CF-E4F6-84F43637A5E6}"/>
              </a:ext>
            </a:extLst>
          </p:cNvPr>
          <p:cNvSpPr txBox="1">
            <a:spLocks noChangeArrowheads="1"/>
          </p:cNvSpPr>
          <p:nvPr/>
        </p:nvSpPr>
        <p:spPr bwMode="auto">
          <a:xfrm>
            <a:off x="5343525" y="4876800"/>
            <a:ext cx="35004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000" b="1" dirty="0">
                <a:solidFill>
                  <a:srgbClr val="000000"/>
                </a:solidFill>
                <a:latin typeface="Times New Roman" panose="02020603050405020304" pitchFamily="18" charset="0"/>
                <a:cs typeface="Times New Roman" panose="02020603050405020304" pitchFamily="18" charset="0"/>
              </a:rPr>
              <a:t>By </a:t>
            </a:r>
          </a:p>
          <a:p>
            <a:pPr algn="ctr" eaLnBrk="1" hangingPunct="1">
              <a:spcBef>
                <a:spcPct val="0"/>
              </a:spcBef>
              <a:buFontTx/>
              <a:buNone/>
            </a:pPr>
            <a:r>
              <a:rPr lang="en-IN" altLang="en-US" sz="2400" b="1" dirty="0">
                <a:solidFill>
                  <a:srgbClr val="000000"/>
                </a:solidFill>
                <a:latin typeface="Times New Roman" panose="02020603050405020304" pitchFamily="18" charset="0"/>
                <a:cs typeface="Times New Roman" panose="02020603050405020304" pitchFamily="18" charset="0"/>
              </a:rPr>
              <a:t>T. Vijaya Kumar</a:t>
            </a:r>
          </a:p>
          <a:p>
            <a:pPr algn="ctr" eaLnBrk="1" hangingPunct="1">
              <a:spcBef>
                <a:spcPct val="0"/>
              </a:spcBef>
              <a:buFontTx/>
              <a:buNone/>
            </a:pPr>
            <a:r>
              <a:rPr lang="en-IN" altLang="en-US" sz="2000" dirty="0">
                <a:solidFill>
                  <a:srgbClr val="000000"/>
                </a:solidFill>
                <a:latin typeface="Times New Roman" panose="02020603050405020304" pitchFamily="18" charset="0"/>
                <a:cs typeface="Times New Roman" panose="02020603050405020304" pitchFamily="18" charset="0"/>
              </a:rPr>
              <a:t>Assistant Professor</a:t>
            </a:r>
          </a:p>
          <a:p>
            <a:pPr algn="ctr" eaLnBrk="1" hangingPunct="1">
              <a:spcBef>
                <a:spcPct val="0"/>
              </a:spcBef>
              <a:buFontTx/>
              <a:buNone/>
            </a:pPr>
            <a:r>
              <a:rPr lang="en-IN" altLang="en-US" sz="2000" dirty="0">
                <a:solidFill>
                  <a:srgbClr val="000000"/>
                </a:solidFill>
                <a:latin typeface="Times New Roman" panose="02020603050405020304" pitchFamily="18" charset="0"/>
                <a:cs typeface="Times New Roman" panose="02020603050405020304" pitchFamily="18" charset="0"/>
              </a:rPr>
              <a:t>Dept. of  ECE, VVIT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10</a:t>
            </a:fld>
            <a:endParaRPr lang="en-US" dirty="0"/>
          </a:p>
        </p:txBody>
      </p:sp>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
        <p:nvSpPr>
          <p:cNvPr id="15" name="Rectangle 14"/>
          <p:cNvSpPr/>
          <p:nvPr/>
        </p:nvSpPr>
        <p:spPr>
          <a:xfrm>
            <a:off x="785019" y="5912949"/>
            <a:ext cx="7428219" cy="646331"/>
          </a:xfrm>
          <a:prstGeom prst="rect">
            <a:avLst/>
          </a:prstGeom>
        </p:spPr>
        <p:txBody>
          <a:bodyPr wrap="square">
            <a:spAutoFit/>
          </a:bodyPr>
          <a:lstStyle/>
          <a:p>
            <a:pPr algn="just"/>
            <a:r>
              <a:rPr lang="en-US" b="1" dirty="0">
                <a:latin typeface="Times New Roman" pitchFamily="18" charset="0"/>
                <a:cs typeface="Times New Roman" pitchFamily="18" charset="0"/>
              </a:rPr>
              <a:t>Fig</a:t>
            </a:r>
            <a:r>
              <a:rPr lang="en-US" dirty="0">
                <a:latin typeface="Times New Roman" pitchFamily="18" charset="0"/>
                <a:cs typeface="Times New Roman" pitchFamily="18" charset="0"/>
              </a:rPr>
              <a:t>. Some basic gray-level transformation functions used for  image enhancement</a:t>
            </a:r>
          </a:p>
        </p:txBody>
      </p:sp>
      <p:pic>
        <p:nvPicPr>
          <p:cNvPr id="2" name="object 2">
            <a:extLst>
              <a:ext uri="{FF2B5EF4-FFF2-40B4-BE49-F238E27FC236}">
                <a16:creationId xmlns:a16="http://schemas.microsoft.com/office/drawing/2014/main" id="{1C19FA13-1487-C419-82D5-D06DE40D3317}"/>
              </a:ext>
            </a:extLst>
          </p:cNvPr>
          <p:cNvPicPr/>
          <p:nvPr/>
        </p:nvPicPr>
        <p:blipFill>
          <a:blip r:embed="rId3" cstate="print"/>
          <a:stretch>
            <a:fillRect/>
          </a:stretch>
        </p:blipFill>
        <p:spPr>
          <a:xfrm>
            <a:off x="1414462" y="1691483"/>
            <a:ext cx="5748337" cy="4147396"/>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11</a:t>
            </a:fld>
            <a:endParaRPr lang="en-US" dirty="0"/>
          </a:p>
        </p:txBody>
      </p:sp>
      <p:pic>
        <p:nvPicPr>
          <p:cNvPr id="240647" name="Picture 7"/>
          <p:cNvPicPr>
            <a:picLocks noChangeAspect="1" noChangeArrowheads="1"/>
          </p:cNvPicPr>
          <p:nvPr/>
        </p:nvPicPr>
        <p:blipFill>
          <a:blip r:embed="rId2"/>
          <a:srcRect/>
          <a:stretch>
            <a:fillRect/>
          </a:stretch>
        </p:blipFill>
        <p:spPr bwMode="auto">
          <a:xfrm>
            <a:off x="981755" y="1575931"/>
            <a:ext cx="4989512" cy="4672012"/>
          </a:xfrm>
          <a:prstGeom prst="rect">
            <a:avLst/>
          </a:prstGeom>
          <a:noFill/>
          <a:ln w="9525">
            <a:noFill/>
            <a:miter lim="800000"/>
            <a:headEnd/>
            <a:tailEnd/>
          </a:ln>
          <a:effectLst/>
        </p:spPr>
      </p:pic>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Image Negatives</a:t>
            </a:r>
            <a:endParaRPr lang="en-US" sz="4000" dirty="0">
              <a:solidFill>
                <a:srgbClr val="000000"/>
              </a:solidFill>
              <a:latin typeface="Andalus" pitchFamily="18" charset="-78"/>
              <a:cs typeface="Andalus" pitchFamily="18" charset="-78"/>
            </a:endParaRPr>
          </a:p>
        </p:txBody>
      </p:sp>
      <p:graphicFrame>
        <p:nvGraphicFramePr>
          <p:cNvPr id="153602" name="Object 2"/>
          <p:cNvGraphicFramePr>
            <a:graphicFrameLocks noChangeAspect="1"/>
          </p:cNvGraphicFramePr>
          <p:nvPr/>
        </p:nvGraphicFramePr>
        <p:xfrm>
          <a:off x="6053138" y="2254250"/>
          <a:ext cx="2422525" cy="957263"/>
        </p:xfrm>
        <a:graphic>
          <a:graphicData uri="http://schemas.openxmlformats.org/presentationml/2006/ole">
            <mc:AlternateContent xmlns:mc="http://schemas.openxmlformats.org/markup-compatibility/2006">
              <mc:Choice xmlns:v="urn:schemas-microsoft-com:vml" Requires="v">
                <p:oleObj name="Equation" r:id="rId4" imgW="1028520" imgH="406080" progId="">
                  <p:embed/>
                </p:oleObj>
              </mc:Choice>
              <mc:Fallback>
                <p:oleObj name="Equation" r:id="rId4" imgW="1028520" imgH="4060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8" y="2254250"/>
                        <a:ext cx="2422525"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3602"/>
                                        </p:tgtEl>
                                        <p:attrNameLst>
                                          <p:attrName>style.visibility</p:attrName>
                                        </p:attrNameLst>
                                      </p:cBhvr>
                                      <p:to>
                                        <p:strVal val="visible"/>
                                      </p:to>
                                    </p:set>
                                    <p:animEffect transition="in" filter="checkerboard(across)">
                                      <p:cBhvr>
                                        <p:cTn id="7" dur="500"/>
                                        <p:tgtEl>
                                          <p:spTgt spid="153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D9ECF732-218B-42D8-AD32-DC5AC935C537}" type="slidenum">
              <a:rPr lang="en-US"/>
              <a:pPr/>
              <a:t>12</a:t>
            </a:fld>
            <a:endParaRPr lang="en-US" dirty="0"/>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6" name="Text Box 10"/>
          <p:cNvSpPr txBox="1">
            <a:spLocks noChangeArrowheads="1"/>
          </p:cNvSpPr>
          <p:nvPr/>
        </p:nvSpPr>
        <p:spPr bwMode="auto">
          <a:xfrm>
            <a:off x="1573213" y="874712"/>
            <a:ext cx="6427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Image Negatives</a:t>
            </a:r>
            <a:endParaRPr lang="en-US" sz="4000" dirty="0">
              <a:solidFill>
                <a:srgbClr val="000000"/>
              </a:solidFill>
              <a:latin typeface="Andalus" pitchFamily="18" charset="-78"/>
              <a:cs typeface="Andalus" pitchFamily="18" charset="-78"/>
            </a:endParaRPr>
          </a:p>
        </p:txBody>
      </p:sp>
      <p:grpSp>
        <p:nvGrpSpPr>
          <p:cNvPr id="25" name="Group 24"/>
          <p:cNvGrpSpPr/>
          <p:nvPr/>
        </p:nvGrpSpPr>
        <p:grpSpPr>
          <a:xfrm>
            <a:off x="394493" y="2025725"/>
            <a:ext cx="8353425" cy="3887498"/>
            <a:chOff x="381000" y="1828800"/>
            <a:chExt cx="8353425" cy="3887498"/>
          </a:xfrm>
        </p:grpSpPr>
        <p:grpSp>
          <p:nvGrpSpPr>
            <p:cNvPr id="20" name="Group 19"/>
            <p:cNvGrpSpPr/>
            <p:nvPr/>
          </p:nvGrpSpPr>
          <p:grpSpPr>
            <a:xfrm>
              <a:off x="381000" y="1828800"/>
              <a:ext cx="8342772" cy="3887498"/>
              <a:chOff x="381000" y="1828800"/>
              <a:chExt cx="8342772" cy="3887498"/>
            </a:xfrm>
          </p:grpSpPr>
          <p:pic>
            <p:nvPicPr>
              <p:cNvPr id="18" name="Picture 2"/>
              <p:cNvPicPr>
                <a:picLocks noChangeAspect="1" noChangeArrowheads="1"/>
              </p:cNvPicPr>
              <p:nvPr/>
            </p:nvPicPr>
            <p:blipFill>
              <a:blip r:embed="rId3"/>
              <a:srcRect/>
              <a:stretch>
                <a:fillRect/>
              </a:stretch>
            </p:blipFill>
            <p:spPr bwMode="auto">
              <a:xfrm>
                <a:off x="381000" y="1828800"/>
                <a:ext cx="6634163" cy="3887498"/>
              </a:xfrm>
              <a:prstGeom prst="rect">
                <a:avLst/>
              </a:prstGeom>
              <a:noFill/>
              <a:ln w="9525">
                <a:noFill/>
                <a:miter lim="800000"/>
                <a:headEnd/>
                <a:tailEnd/>
              </a:ln>
            </p:spPr>
          </p:pic>
          <p:sp>
            <p:nvSpPr>
              <p:cNvPr id="242696" name="Oval 8"/>
              <p:cNvSpPr>
                <a:spLocks noChangeArrowheads="1"/>
              </p:cNvSpPr>
              <p:nvPr/>
            </p:nvSpPr>
            <p:spPr bwMode="auto">
              <a:xfrm>
                <a:off x="21336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42697" name="Oval 9"/>
              <p:cNvSpPr>
                <a:spLocks noChangeArrowheads="1"/>
              </p:cNvSpPr>
              <p:nvPr/>
            </p:nvSpPr>
            <p:spPr bwMode="auto">
              <a:xfrm>
                <a:off x="5410200" y="41910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42698" name="AutoShape 10"/>
              <p:cNvSpPr>
                <a:spLocks noChangeArrowheads="1"/>
              </p:cNvSpPr>
              <p:nvPr/>
            </p:nvSpPr>
            <p:spPr bwMode="auto">
              <a:xfrm>
                <a:off x="7490284" y="4513263"/>
                <a:ext cx="1233488" cy="985837"/>
              </a:xfrm>
              <a:prstGeom prst="wedgeEllipseCallout">
                <a:avLst>
                  <a:gd name="adj1" fmla="val -137130"/>
                  <a:gd name="adj2" fmla="val -19889"/>
                </a:avLst>
              </a:prstGeom>
              <a:solidFill>
                <a:schemeClr val="accent1"/>
              </a:solidFill>
              <a:ln w="9525">
                <a:noFill/>
                <a:miter lim="800000"/>
                <a:headEnd/>
                <a:tailEnd/>
              </a:ln>
              <a:effectLst/>
            </p:spPr>
            <p:txBody>
              <a:bodyPr/>
              <a:lstStyle/>
              <a:p>
                <a:pPr algn="ctr"/>
                <a:r>
                  <a:rPr lang="en-US" dirty="0"/>
                  <a:t>Small lesion</a:t>
                </a:r>
              </a:p>
            </p:txBody>
          </p:sp>
        </p:grpSp>
        <p:grpSp>
          <p:nvGrpSpPr>
            <p:cNvPr id="24" name="Group 23"/>
            <p:cNvGrpSpPr/>
            <p:nvPr/>
          </p:nvGrpSpPr>
          <p:grpSpPr>
            <a:xfrm>
              <a:off x="7162800" y="1981200"/>
              <a:ext cx="1571625" cy="2184855"/>
              <a:chOff x="7162800" y="1981200"/>
              <a:chExt cx="1571625" cy="2184855"/>
            </a:xfrm>
          </p:grpSpPr>
          <p:pic>
            <p:nvPicPr>
              <p:cNvPr id="154626" name="Picture 2"/>
              <p:cNvPicPr>
                <a:picLocks noChangeAspect="1" noChangeArrowheads="1"/>
              </p:cNvPicPr>
              <p:nvPr/>
            </p:nvPicPr>
            <p:blipFill>
              <a:blip r:embed="rId4"/>
              <a:srcRect/>
              <a:stretch>
                <a:fillRect/>
              </a:stretch>
            </p:blipFill>
            <p:spPr bwMode="auto">
              <a:xfrm>
                <a:off x="7195464" y="1981200"/>
                <a:ext cx="428625" cy="209550"/>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5"/>
              <a:srcRect/>
              <a:stretch>
                <a:fillRect/>
              </a:stretch>
            </p:blipFill>
            <p:spPr bwMode="auto">
              <a:xfrm>
                <a:off x="7162800" y="2213430"/>
                <a:ext cx="1571625" cy="1952625"/>
              </a:xfrm>
              <a:prstGeom prst="rect">
                <a:avLst/>
              </a:prstGeom>
              <a:noFill/>
              <a:ln w="9525">
                <a:noFill/>
                <a:miter lim="800000"/>
                <a:headEnd/>
                <a:tailEnd/>
              </a:ln>
              <a:effectLst/>
            </p:spPr>
          </p:pic>
        </p:gr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2BBDD02E-2C3A-4BD9-BE15-C2FE27CAD636}" type="slidenum">
              <a:rPr lang="en-US"/>
              <a:pPr/>
              <a:t>13</a:t>
            </a:fld>
            <a:endParaRPr lang="en-US" dirty="0"/>
          </a:p>
        </p:txBody>
      </p:sp>
      <p:pic>
        <p:nvPicPr>
          <p:cNvPr id="240647" name="Picture 7"/>
          <p:cNvPicPr>
            <a:picLocks noChangeAspect="1" noChangeArrowheads="1"/>
          </p:cNvPicPr>
          <p:nvPr/>
        </p:nvPicPr>
        <p:blipFill>
          <a:blip r:embed="rId2"/>
          <a:srcRect/>
          <a:stretch>
            <a:fillRect/>
          </a:stretch>
        </p:blipFill>
        <p:spPr bwMode="auto">
          <a:xfrm>
            <a:off x="981755" y="1575931"/>
            <a:ext cx="4989512" cy="4672012"/>
          </a:xfrm>
          <a:prstGeom prst="rect">
            <a:avLst/>
          </a:prstGeom>
          <a:noFill/>
          <a:ln w="9525">
            <a:noFill/>
            <a:miter lim="800000"/>
            <a:headEnd/>
            <a:tailEnd/>
          </a:ln>
          <a:effectLst/>
        </p:spPr>
      </p:pic>
      <p:sp>
        <p:nvSpPr>
          <p:cNvPr id="240649" name="Text Box 9"/>
          <p:cNvSpPr txBox="1">
            <a:spLocks noChangeArrowheads="1"/>
          </p:cNvSpPr>
          <p:nvPr/>
        </p:nvSpPr>
        <p:spPr bwMode="auto">
          <a:xfrm>
            <a:off x="6627813" y="3981450"/>
            <a:ext cx="184150" cy="366713"/>
          </a:xfrm>
          <a:prstGeom prst="rect">
            <a:avLst/>
          </a:prstGeom>
          <a:noFill/>
          <a:ln w="9525">
            <a:noFill/>
            <a:miter lim="800000"/>
            <a:headEnd/>
            <a:tailEnd/>
          </a:ln>
          <a:effectLst/>
        </p:spPr>
        <p:txBody>
          <a:bodyPr wrap="none">
            <a:spAutoFit/>
          </a:bodyPr>
          <a:lstStyle/>
          <a:p>
            <a:endParaRPr lang="en-US" dirty="0"/>
          </a:p>
        </p:txBody>
      </p:sp>
      <p:pic>
        <p:nvPicPr>
          <p:cNvPr id="9"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Log Transformations</a:t>
            </a:r>
            <a:endParaRPr lang="en-US" sz="4000" dirty="0">
              <a:solidFill>
                <a:srgbClr val="000000"/>
              </a:solidFill>
              <a:latin typeface="Andalus" pitchFamily="18" charset="-78"/>
              <a:cs typeface="Andalus" pitchFamily="18" charset="-78"/>
            </a:endParaRPr>
          </a:p>
        </p:txBody>
      </p:sp>
      <p:graphicFrame>
        <p:nvGraphicFramePr>
          <p:cNvPr id="155650" name="Object 2"/>
          <p:cNvGraphicFramePr>
            <a:graphicFrameLocks noChangeAspect="1"/>
          </p:cNvGraphicFramePr>
          <p:nvPr/>
        </p:nvGraphicFramePr>
        <p:xfrm>
          <a:off x="5851525" y="1818361"/>
          <a:ext cx="3140075" cy="1017588"/>
        </p:xfrm>
        <a:graphic>
          <a:graphicData uri="http://schemas.openxmlformats.org/presentationml/2006/ole">
            <mc:AlternateContent xmlns:mc="http://schemas.openxmlformats.org/markup-compatibility/2006">
              <mc:Choice xmlns:v="urn:schemas-microsoft-com:vml" Requires="v">
                <p:oleObj name="Equation" r:id="rId4" imgW="1333440" imgH="431640" progId="">
                  <p:embed/>
                </p:oleObj>
              </mc:Choice>
              <mc:Fallback>
                <p:oleObj name="Equation" r:id="rId4" imgW="1333440" imgH="4316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1818361"/>
                        <a:ext cx="31400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55650"/>
                                        </p:tgtEl>
                                        <p:attrNameLst>
                                          <p:attrName>style.visibility</p:attrName>
                                        </p:attrNameLst>
                                      </p:cBhvr>
                                      <p:to>
                                        <p:strVal val="visible"/>
                                      </p:to>
                                    </p:set>
                                    <p:animEffect transition="in" filter="checkerboard(across)">
                                      <p:cBhvr>
                                        <p:cTn id="7" dur="500"/>
                                        <p:tgtEl>
                                          <p:spTgt spid="155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B3E1FD5-E020-4E37-93AC-0F4935CE8424}" type="slidenum">
              <a:rPr lang="en-US"/>
              <a:pPr/>
              <a:t>14</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Log Transformations</a:t>
            </a:r>
            <a:endParaRPr lang="en-US" sz="4000" dirty="0">
              <a:solidFill>
                <a:srgbClr val="000000"/>
              </a:solidFill>
              <a:latin typeface="Andalus" pitchFamily="18" charset="-78"/>
              <a:cs typeface="Andalus" pitchFamily="18" charset="-78"/>
            </a:endParaRPr>
          </a:p>
        </p:txBody>
      </p:sp>
      <p:grpSp>
        <p:nvGrpSpPr>
          <p:cNvPr id="18" name="Group 17"/>
          <p:cNvGrpSpPr/>
          <p:nvPr/>
        </p:nvGrpSpPr>
        <p:grpSpPr>
          <a:xfrm>
            <a:off x="93549" y="1870075"/>
            <a:ext cx="8956903" cy="3644900"/>
            <a:chOff x="100013" y="1870075"/>
            <a:chExt cx="8956903" cy="3644900"/>
          </a:xfrm>
        </p:grpSpPr>
        <p:pic>
          <p:nvPicPr>
            <p:cNvPr id="244745" name="Picture 9"/>
            <p:cNvPicPr>
              <a:picLocks noChangeAspect="1" noChangeArrowheads="1"/>
            </p:cNvPicPr>
            <p:nvPr/>
          </p:nvPicPr>
          <p:blipFill>
            <a:blip r:embed="rId3"/>
            <a:srcRect/>
            <a:stretch>
              <a:fillRect/>
            </a:stretch>
          </p:blipFill>
          <p:spPr bwMode="auto">
            <a:xfrm>
              <a:off x="100013" y="1870075"/>
              <a:ext cx="7348537" cy="3644900"/>
            </a:xfrm>
            <a:prstGeom prst="rect">
              <a:avLst/>
            </a:prstGeom>
            <a:noFill/>
            <a:ln w="9525">
              <a:noFill/>
              <a:miter lim="800000"/>
              <a:headEnd/>
              <a:tailEnd/>
            </a:ln>
            <a:effectLst/>
          </p:spPr>
        </p:pic>
        <p:grpSp>
          <p:nvGrpSpPr>
            <p:cNvPr id="17" name="Group 16"/>
            <p:cNvGrpSpPr/>
            <p:nvPr/>
          </p:nvGrpSpPr>
          <p:grpSpPr>
            <a:xfrm>
              <a:off x="7475766" y="1981200"/>
              <a:ext cx="1581150" cy="1821546"/>
              <a:chOff x="7475766" y="1981200"/>
              <a:chExt cx="1581150" cy="1821546"/>
            </a:xfrm>
          </p:grpSpPr>
          <p:pic>
            <p:nvPicPr>
              <p:cNvPr id="156674" name="Picture 2"/>
              <p:cNvPicPr>
                <a:picLocks noChangeAspect="1" noChangeArrowheads="1"/>
              </p:cNvPicPr>
              <p:nvPr/>
            </p:nvPicPr>
            <p:blipFill>
              <a:blip r:embed="rId4"/>
              <a:srcRect/>
              <a:stretch>
                <a:fillRect/>
              </a:stretch>
            </p:blipFill>
            <p:spPr bwMode="auto">
              <a:xfrm>
                <a:off x="7496634" y="1981200"/>
                <a:ext cx="428625" cy="20955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5"/>
              <a:srcRect/>
              <a:stretch>
                <a:fillRect/>
              </a:stretch>
            </p:blipFill>
            <p:spPr bwMode="auto">
              <a:xfrm>
                <a:off x="7475766" y="2202546"/>
                <a:ext cx="1581150" cy="1600200"/>
              </a:xfrm>
              <a:prstGeom prst="rect">
                <a:avLst/>
              </a:prstGeom>
              <a:noFill/>
              <a:ln w="9525">
                <a:noFill/>
                <a:miter lim="800000"/>
                <a:headEnd/>
                <a:tailEnd/>
              </a:ln>
              <a:effectLst/>
            </p:spPr>
          </p:pic>
        </p:gr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6553200" y="6428920"/>
            <a:ext cx="2133600" cy="365125"/>
          </a:xfrm>
        </p:spPr>
        <p:txBody>
          <a:bodyPr/>
          <a:lstStyle/>
          <a:p>
            <a:fld id="{3190EF75-C214-4AEB-ADA7-E57871D3CDE8}" type="slidenum">
              <a:rPr lang="en-US"/>
              <a:pPr/>
              <a:t>15</a:t>
            </a:fld>
            <a:endParaRPr lang="en-US" dirty="0"/>
          </a:p>
        </p:txBody>
      </p:sp>
      <p:graphicFrame>
        <p:nvGraphicFramePr>
          <p:cNvPr id="246789" name="Object 5"/>
          <p:cNvGraphicFramePr>
            <a:graphicFrameLocks noChangeAspect="1"/>
          </p:cNvGraphicFramePr>
          <p:nvPr/>
        </p:nvGraphicFramePr>
        <p:xfrm>
          <a:off x="6500813" y="1739900"/>
          <a:ext cx="2087562" cy="927100"/>
        </p:xfrm>
        <a:graphic>
          <a:graphicData uri="http://schemas.openxmlformats.org/presentationml/2006/ole">
            <mc:AlternateContent xmlns:mc="http://schemas.openxmlformats.org/markup-compatibility/2006">
              <mc:Choice xmlns:v="urn:schemas-microsoft-com:vml" Requires="v">
                <p:oleObj name="Equation" r:id="rId2" imgW="457200" imgH="203040" progId="">
                  <p:embed/>
                </p:oleObj>
              </mc:Choice>
              <mc:Fallback>
                <p:oleObj name="Equation" r:id="rId2" imgW="457200" imgH="2030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1739900"/>
                        <a:ext cx="2087562"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6790" name="Picture 6"/>
          <p:cNvPicPr>
            <a:picLocks noChangeAspect="1" noChangeArrowheads="1"/>
          </p:cNvPicPr>
          <p:nvPr/>
        </p:nvPicPr>
        <p:blipFill>
          <a:blip r:embed="rId4"/>
          <a:srcRect/>
          <a:stretch>
            <a:fillRect/>
          </a:stretch>
        </p:blipFill>
        <p:spPr bwMode="auto">
          <a:xfrm>
            <a:off x="739100" y="1628543"/>
            <a:ext cx="5132387" cy="4749800"/>
          </a:xfrm>
          <a:prstGeom prst="rect">
            <a:avLst/>
          </a:prstGeom>
          <a:noFill/>
          <a:ln w="9525">
            <a:noFill/>
            <a:miter lim="800000"/>
            <a:headEnd/>
            <a:tailEnd/>
          </a:ln>
          <a:effectLst/>
        </p:spPr>
      </p:pic>
      <p:pic>
        <p:nvPicPr>
          <p:cNvPr id="9"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Power-Law Transformations</a:t>
            </a:r>
            <a:endParaRPr lang="en-US" sz="4000" dirty="0">
              <a:solidFill>
                <a:srgbClr val="000000"/>
              </a:solidFill>
              <a:latin typeface="Andalus" pitchFamily="18" charset="-78"/>
              <a:cs typeface="Andalus" pitchFamily="18" charset="-78"/>
            </a:endParaRPr>
          </a:p>
        </p:txBody>
      </p:sp>
      <p:sp>
        <p:nvSpPr>
          <p:cNvPr id="15" name="Rectangle 14"/>
          <p:cNvSpPr/>
          <p:nvPr/>
        </p:nvSpPr>
        <p:spPr>
          <a:xfrm>
            <a:off x="5943600" y="3429000"/>
            <a:ext cx="2743200" cy="1200329"/>
          </a:xfrm>
          <a:prstGeom prst="rect">
            <a:avLst/>
          </a:prstGeom>
        </p:spPr>
        <p:txBody>
          <a:bodyPr wrap="square">
            <a:spAutoFit/>
          </a:bodyPr>
          <a:lstStyle/>
          <a:p>
            <a:pPr algn="just"/>
            <a:r>
              <a:rPr lang="en-US" dirty="0">
                <a:latin typeface="Times New Roman" pitchFamily="18" charset="0"/>
                <a:cs typeface="Times New Roman" pitchFamily="18" charset="0"/>
              </a:rPr>
              <a:t>Plots of the equation </a:t>
            </a:r>
          </a:p>
          <a:p>
            <a:pPr algn="just"/>
            <a:r>
              <a:rPr lang="en-US" dirty="0">
                <a:latin typeface="Times New Roman" pitchFamily="18" charset="0"/>
                <a:cs typeface="Times New Roman" pitchFamily="18" charset="0"/>
              </a:rPr>
              <a:t>s = c r</a:t>
            </a:r>
            <a:r>
              <a:rPr lang="en-US" baseline="30000" dirty="0">
                <a:latin typeface="Times New Roman" pitchFamily="18" charset="0"/>
                <a:cs typeface="Times New Roman" pitchFamily="18" charset="0"/>
              </a:rPr>
              <a:t>γ</a:t>
            </a:r>
            <a:r>
              <a:rPr lang="en-US" dirty="0">
                <a:latin typeface="Times New Roman" pitchFamily="18" charset="0"/>
                <a:cs typeface="Times New Roman" pitchFamily="18" charset="0"/>
              </a:rPr>
              <a:t> for various </a:t>
            </a:r>
          </a:p>
          <a:p>
            <a:pPr algn="just"/>
            <a:r>
              <a:rPr lang="en-US" dirty="0">
                <a:latin typeface="Times New Roman" pitchFamily="18" charset="0"/>
                <a:cs typeface="Times New Roman" pitchFamily="18" charset="0"/>
              </a:rPr>
              <a:t>values of γ (c=1 in all cases)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46789"/>
                                        </p:tgtEl>
                                        <p:attrNameLst>
                                          <p:attrName>style.visibility</p:attrName>
                                        </p:attrNameLst>
                                      </p:cBhvr>
                                      <p:to>
                                        <p:strVal val="visible"/>
                                      </p:to>
                                    </p:set>
                                    <p:animEffect transition="in" filter="checkerboard(across)">
                                      <p:cBhvr>
                                        <p:cTn id="7" dur="500"/>
                                        <p:tgtEl>
                                          <p:spTgt spid="246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D57B8C31-0671-467B-B590-B457C67AD45F}" type="slidenum">
              <a:rPr lang="en-US"/>
              <a:pPr/>
              <a:t>16</a:t>
            </a:fld>
            <a:endParaRPr lang="en-US" dirty="0"/>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6" name="Text Box 10"/>
          <p:cNvSpPr txBox="1">
            <a:spLocks noChangeArrowheads="1"/>
          </p:cNvSpPr>
          <p:nvPr/>
        </p:nvSpPr>
        <p:spPr bwMode="auto">
          <a:xfrm>
            <a:off x="1447801" y="874712"/>
            <a:ext cx="74676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Gamma Transformations</a:t>
            </a:r>
            <a:endParaRPr lang="en-US" sz="3600" dirty="0">
              <a:solidFill>
                <a:srgbClr val="000000"/>
              </a:solidFill>
              <a:latin typeface="Andalus" pitchFamily="18" charset="-78"/>
              <a:cs typeface="Andalus" pitchFamily="18" charset="-78"/>
            </a:endParaRPr>
          </a:p>
        </p:txBody>
      </p:sp>
      <p:grpSp>
        <p:nvGrpSpPr>
          <p:cNvPr id="24" name="Group 23"/>
          <p:cNvGrpSpPr/>
          <p:nvPr/>
        </p:nvGrpSpPr>
        <p:grpSpPr>
          <a:xfrm>
            <a:off x="709160" y="1618344"/>
            <a:ext cx="7725681" cy="4759806"/>
            <a:chOff x="457200" y="1618344"/>
            <a:chExt cx="7725681" cy="4759806"/>
          </a:xfrm>
        </p:grpSpPr>
        <p:grpSp>
          <p:nvGrpSpPr>
            <p:cNvPr id="20" name="Group 19"/>
            <p:cNvGrpSpPr/>
            <p:nvPr/>
          </p:nvGrpSpPr>
          <p:grpSpPr>
            <a:xfrm>
              <a:off x="457200" y="1618344"/>
              <a:ext cx="5715000" cy="4759806"/>
              <a:chOff x="457200" y="1618344"/>
              <a:chExt cx="5715000" cy="4759806"/>
            </a:xfrm>
          </p:grpSpPr>
          <p:pic>
            <p:nvPicPr>
              <p:cNvPr id="18" name="Picture 2"/>
              <p:cNvPicPr>
                <a:picLocks noChangeAspect="1" noChangeArrowheads="1"/>
              </p:cNvPicPr>
              <p:nvPr/>
            </p:nvPicPr>
            <p:blipFill>
              <a:blip r:embed="rId3"/>
              <a:srcRect/>
              <a:stretch>
                <a:fillRect/>
              </a:stretch>
            </p:blipFill>
            <p:spPr bwMode="auto">
              <a:xfrm>
                <a:off x="457200" y="1618344"/>
                <a:ext cx="5715000" cy="4759806"/>
              </a:xfrm>
              <a:prstGeom prst="rect">
                <a:avLst/>
              </a:prstGeom>
              <a:noFill/>
              <a:ln w="9525">
                <a:noFill/>
                <a:miter lim="800000"/>
                <a:headEnd/>
                <a:tailEnd/>
              </a:ln>
            </p:spPr>
          </p:pic>
          <p:sp>
            <p:nvSpPr>
              <p:cNvPr id="250892" name="Oval 12"/>
              <p:cNvSpPr>
                <a:spLocks noChangeArrowheads="1"/>
              </p:cNvSpPr>
              <p:nvPr/>
            </p:nvSpPr>
            <p:spPr bwMode="auto">
              <a:xfrm>
                <a:off x="49530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50893" name="Oval 13"/>
              <p:cNvSpPr>
                <a:spLocks noChangeArrowheads="1"/>
              </p:cNvSpPr>
              <p:nvPr/>
            </p:nvSpPr>
            <p:spPr bwMode="auto">
              <a:xfrm>
                <a:off x="2057400" y="411480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250891" name="Oval 11"/>
              <p:cNvSpPr>
                <a:spLocks noChangeArrowheads="1"/>
              </p:cNvSpPr>
              <p:nvPr/>
            </p:nvSpPr>
            <p:spPr bwMode="auto">
              <a:xfrm>
                <a:off x="4887684" y="1759860"/>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sp>
            <p:nvSpPr>
              <p:cNvPr id="19" name="Oval 13"/>
              <p:cNvSpPr>
                <a:spLocks noChangeArrowheads="1"/>
              </p:cNvSpPr>
              <p:nvPr/>
            </p:nvSpPr>
            <p:spPr bwMode="auto">
              <a:xfrm>
                <a:off x="1944912" y="1734462"/>
                <a:ext cx="914400" cy="914400"/>
              </a:xfrm>
              <a:prstGeom prst="ellipse">
                <a:avLst/>
              </a:prstGeom>
              <a:noFill/>
              <a:ln w="15875">
                <a:solidFill>
                  <a:srgbClr val="FF0000"/>
                </a:solidFill>
                <a:prstDash val="sysDot"/>
                <a:round/>
                <a:headEnd/>
                <a:tailEnd/>
              </a:ln>
              <a:effectLst/>
            </p:spPr>
            <p:txBody>
              <a:bodyPr wrap="none" anchor="ctr"/>
              <a:lstStyle/>
              <a:p>
                <a:endParaRPr lang="en-US" dirty="0"/>
              </a:p>
            </p:txBody>
          </p:sp>
        </p:grpSp>
        <p:grpSp>
          <p:nvGrpSpPr>
            <p:cNvPr id="23" name="Group 22"/>
            <p:cNvGrpSpPr/>
            <p:nvPr/>
          </p:nvGrpSpPr>
          <p:grpSpPr>
            <a:xfrm>
              <a:off x="6611256" y="1828800"/>
              <a:ext cx="1571625" cy="3090183"/>
              <a:chOff x="6611256" y="1828800"/>
              <a:chExt cx="1571625" cy="3090183"/>
            </a:xfrm>
          </p:grpSpPr>
          <p:pic>
            <p:nvPicPr>
              <p:cNvPr id="157698" name="Picture 2"/>
              <p:cNvPicPr>
                <a:picLocks noChangeAspect="1" noChangeArrowheads="1"/>
              </p:cNvPicPr>
              <p:nvPr/>
            </p:nvPicPr>
            <p:blipFill>
              <a:blip r:embed="rId4"/>
              <a:srcRect/>
              <a:stretch>
                <a:fillRect/>
              </a:stretch>
            </p:blipFill>
            <p:spPr bwMode="auto">
              <a:xfrm>
                <a:off x="6629400" y="1828800"/>
                <a:ext cx="438150" cy="400050"/>
              </a:xfrm>
              <a:prstGeom prst="rect">
                <a:avLst/>
              </a:prstGeom>
              <a:noFill/>
              <a:ln w="9525">
                <a:noFill/>
                <a:miter lim="800000"/>
                <a:headEnd/>
                <a:tailEnd/>
              </a:ln>
              <a:effectLst/>
            </p:spPr>
          </p:pic>
          <p:pic>
            <p:nvPicPr>
              <p:cNvPr id="157699" name="Picture 3"/>
              <p:cNvPicPr>
                <a:picLocks noChangeAspect="1" noChangeArrowheads="1"/>
              </p:cNvPicPr>
              <p:nvPr/>
            </p:nvPicPr>
            <p:blipFill>
              <a:blip r:embed="rId5"/>
              <a:srcRect/>
              <a:stretch>
                <a:fillRect/>
              </a:stretch>
            </p:blipFill>
            <p:spPr bwMode="auto">
              <a:xfrm>
                <a:off x="6611256" y="2318658"/>
                <a:ext cx="1571625" cy="2600325"/>
              </a:xfrm>
              <a:prstGeom prst="rect">
                <a:avLst/>
              </a:prstGeom>
              <a:noFill/>
              <a:ln w="9525">
                <a:noFill/>
                <a:miter lim="800000"/>
                <a:headEnd/>
                <a:tailEnd/>
              </a:ln>
              <a:effectLst/>
            </p:spPr>
          </p:pic>
        </p:gr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52551A1-68D3-422B-A8BB-EB6B9B4B9C92}" type="slidenum">
              <a:rPr lang="en-US"/>
              <a:pPr/>
              <a:t>17</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447801" y="874712"/>
            <a:ext cx="73914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Gamma Transformations</a:t>
            </a:r>
            <a:endParaRPr lang="en-US" sz="3600" dirty="0">
              <a:solidFill>
                <a:srgbClr val="000000"/>
              </a:solidFill>
              <a:latin typeface="Andalus" pitchFamily="18" charset="-78"/>
              <a:cs typeface="Andalus" pitchFamily="18" charset="-78"/>
            </a:endParaRPr>
          </a:p>
        </p:txBody>
      </p:sp>
      <p:grpSp>
        <p:nvGrpSpPr>
          <p:cNvPr id="18" name="Group 17"/>
          <p:cNvGrpSpPr/>
          <p:nvPr/>
        </p:nvGrpSpPr>
        <p:grpSpPr>
          <a:xfrm>
            <a:off x="415478" y="1616558"/>
            <a:ext cx="8313044" cy="4781302"/>
            <a:chOff x="650434" y="1616558"/>
            <a:chExt cx="8313044" cy="4781302"/>
          </a:xfrm>
        </p:grpSpPr>
        <p:pic>
          <p:nvPicPr>
            <p:cNvPr id="251910" name="Picture 6"/>
            <p:cNvPicPr>
              <a:picLocks noChangeAspect="1" noChangeArrowheads="1"/>
            </p:cNvPicPr>
            <p:nvPr/>
          </p:nvPicPr>
          <p:blipFill>
            <a:blip r:embed="rId3"/>
            <a:srcRect/>
            <a:stretch>
              <a:fillRect/>
            </a:stretch>
          </p:blipFill>
          <p:spPr bwMode="auto">
            <a:xfrm>
              <a:off x="650434" y="1616558"/>
              <a:ext cx="6359966" cy="4781302"/>
            </a:xfrm>
            <a:prstGeom prst="rect">
              <a:avLst/>
            </a:prstGeom>
            <a:noFill/>
            <a:ln w="9525">
              <a:noFill/>
              <a:miter lim="800000"/>
              <a:headEnd/>
              <a:tailEnd/>
            </a:ln>
            <a:effectLst/>
          </p:spPr>
        </p:pic>
        <p:grpSp>
          <p:nvGrpSpPr>
            <p:cNvPr id="16" name="Group 15"/>
            <p:cNvGrpSpPr/>
            <p:nvPr/>
          </p:nvGrpSpPr>
          <p:grpSpPr>
            <a:xfrm>
              <a:off x="7115628" y="1676400"/>
              <a:ext cx="1847850" cy="2533650"/>
              <a:chOff x="7115628" y="1676400"/>
              <a:chExt cx="1847850" cy="2533650"/>
            </a:xfrm>
          </p:grpSpPr>
          <p:pic>
            <p:nvPicPr>
              <p:cNvPr id="158722" name="Picture 2"/>
              <p:cNvPicPr>
                <a:picLocks noChangeAspect="1" noChangeArrowheads="1"/>
              </p:cNvPicPr>
              <p:nvPr/>
            </p:nvPicPr>
            <p:blipFill>
              <a:blip r:embed="rId4"/>
              <a:srcRect/>
              <a:stretch>
                <a:fillRect/>
              </a:stretch>
            </p:blipFill>
            <p:spPr bwMode="auto">
              <a:xfrm>
                <a:off x="7148286" y="1676400"/>
                <a:ext cx="504825" cy="476250"/>
              </a:xfrm>
              <a:prstGeom prst="rect">
                <a:avLst/>
              </a:prstGeom>
              <a:noFill/>
              <a:ln w="9525">
                <a:noFill/>
                <a:miter lim="800000"/>
                <a:headEnd/>
                <a:tailEnd/>
              </a:ln>
              <a:effectLst/>
            </p:spPr>
          </p:pic>
          <p:pic>
            <p:nvPicPr>
              <p:cNvPr id="158723" name="Picture 3"/>
              <p:cNvPicPr>
                <a:picLocks noChangeAspect="1" noChangeArrowheads="1"/>
              </p:cNvPicPr>
              <p:nvPr/>
            </p:nvPicPr>
            <p:blipFill>
              <a:blip r:embed="rId5"/>
              <a:srcRect/>
              <a:stretch>
                <a:fillRect/>
              </a:stretch>
            </p:blipFill>
            <p:spPr bwMode="auto">
              <a:xfrm>
                <a:off x="7115628" y="2209800"/>
                <a:ext cx="1847850" cy="2000250"/>
              </a:xfrm>
              <a:prstGeom prst="rect">
                <a:avLst/>
              </a:prstGeom>
              <a:noFill/>
              <a:ln w="9525">
                <a:noFill/>
                <a:miter lim="800000"/>
                <a:headEnd/>
                <a:tailEnd/>
              </a:ln>
              <a:effectLst/>
            </p:spPr>
          </p:pic>
        </p:gr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4" name="Rectangle 6"/>
          <p:cNvSpPr>
            <a:spLocks noGrp="1" noRot="1" noChangeArrowheads="1"/>
          </p:cNvSpPr>
          <p:nvPr>
            <p:ph idx="1"/>
          </p:nvPr>
        </p:nvSpPr>
        <p:spPr>
          <a:xfrm>
            <a:off x="457200" y="1875967"/>
            <a:ext cx="8229600" cy="2514600"/>
          </a:xfrm>
          <a:noFill/>
          <a:ln/>
        </p:spPr>
        <p:txBody>
          <a:bodyPr/>
          <a:lstStyle/>
          <a:p>
            <a:pPr algn="just"/>
            <a:r>
              <a:rPr lang="en-US" sz="2000" b="1" dirty="0">
                <a:effectLst/>
                <a:latin typeface="Andalus" pitchFamily="18" charset="-78"/>
                <a:cs typeface="Andalus" pitchFamily="18" charset="-78"/>
              </a:rPr>
              <a:t>Contrast Stretching</a:t>
            </a:r>
          </a:p>
          <a:p>
            <a:pPr algn="just">
              <a:buFont typeface="Arial" charset="0"/>
              <a:buNone/>
            </a:pPr>
            <a:r>
              <a:rPr lang="en-US" sz="1800" dirty="0">
                <a:effectLst/>
                <a:latin typeface="Andalus" pitchFamily="18" charset="-78"/>
                <a:cs typeface="Andalus" pitchFamily="18" charset="-78"/>
              </a:rPr>
              <a:t>     — Expands the range of intensity levels in an image so that it spans the full intensity range of the recording medium or display device.</a:t>
            </a:r>
          </a:p>
          <a:p>
            <a:pPr algn="just">
              <a:buFont typeface="Arial" charset="0"/>
              <a:buNone/>
            </a:pPr>
            <a:endParaRPr lang="en-US" sz="1800" dirty="0">
              <a:effectLst/>
              <a:latin typeface="Andalus" pitchFamily="18" charset="-78"/>
              <a:cs typeface="Andalus" pitchFamily="18" charset="-78"/>
            </a:endParaRPr>
          </a:p>
          <a:p>
            <a:pPr algn="just"/>
            <a:endParaRPr lang="en-US" sz="1800" dirty="0">
              <a:effectLst/>
              <a:latin typeface="Andalus" pitchFamily="18" charset="-78"/>
              <a:cs typeface="Andalus" pitchFamily="18" charset="-78"/>
            </a:endParaRPr>
          </a:p>
          <a:p>
            <a:pPr algn="just"/>
            <a:r>
              <a:rPr lang="en-US" sz="2000" b="1" dirty="0">
                <a:effectLst/>
                <a:latin typeface="Andalus" pitchFamily="18" charset="-78"/>
                <a:cs typeface="Andalus" pitchFamily="18" charset="-78"/>
              </a:rPr>
              <a:t>Intensity-level Slicing</a:t>
            </a:r>
          </a:p>
          <a:p>
            <a:pPr algn="just">
              <a:buFont typeface="Arial" charset="0"/>
              <a:buNone/>
            </a:pPr>
            <a:r>
              <a:rPr lang="en-US" sz="1800" dirty="0">
                <a:effectLst/>
                <a:latin typeface="Andalus" pitchFamily="18" charset="-78"/>
                <a:cs typeface="Andalus" pitchFamily="18" charset="-78"/>
              </a:rPr>
              <a:t>     — Highlighting a specific range of intensities in an image often is of interest.</a:t>
            </a:r>
          </a:p>
          <a:p>
            <a:pPr algn="just">
              <a:buNone/>
            </a:pPr>
            <a:endParaRPr lang="en-US" sz="2800" dirty="0">
              <a:effectLst/>
            </a:endParaRPr>
          </a:p>
        </p:txBody>
      </p:sp>
      <p:sp>
        <p:nvSpPr>
          <p:cNvPr id="6" name="Slide Number Placeholder 5"/>
          <p:cNvSpPr>
            <a:spLocks noGrp="1"/>
          </p:cNvSpPr>
          <p:nvPr>
            <p:ph type="sldNum" sz="quarter" idx="12"/>
          </p:nvPr>
        </p:nvSpPr>
        <p:spPr/>
        <p:txBody>
          <a:bodyPr/>
          <a:lstStyle/>
          <a:p>
            <a:fld id="{33BA0312-995B-4193-AFDA-F34E5A954761}" type="slidenum">
              <a:rPr lang="en-US"/>
              <a:pPr/>
              <a:t>18</a:t>
            </a:fld>
            <a:endParaRPr lang="en-US" dirty="0"/>
          </a:p>
        </p:txBody>
      </p:sp>
      <p:pic>
        <p:nvPicPr>
          <p:cNvPr id="7"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8" name="Rectangle 7"/>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9"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0"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Text Box 10"/>
          <p:cNvSpPr txBox="1">
            <a:spLocks noChangeArrowheads="1"/>
          </p:cNvSpPr>
          <p:nvPr/>
        </p:nvSpPr>
        <p:spPr bwMode="auto">
          <a:xfrm>
            <a:off x="1447801" y="874712"/>
            <a:ext cx="73152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Piecewise-Linear Transformations</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E900115F-BC29-40BD-8819-7754E823C785}" type="slidenum">
              <a:rPr lang="en-US"/>
              <a:pPr/>
              <a:t>19</a:t>
            </a:fld>
            <a:endParaRPr lang="en-US" dirty="0"/>
          </a:p>
        </p:txBody>
      </p:sp>
      <p:sp>
        <p:nvSpPr>
          <p:cNvPr id="253960" name="Rectangle 8"/>
          <p:cNvSpPr>
            <a:spLocks noChangeArrowheads="1"/>
          </p:cNvSpPr>
          <p:nvPr/>
        </p:nvSpPr>
        <p:spPr bwMode="auto">
          <a:xfrm>
            <a:off x="566738" y="0"/>
            <a:ext cx="3336925" cy="3208338"/>
          </a:xfrm>
          <a:prstGeom prst="rect">
            <a:avLst/>
          </a:prstGeom>
          <a:solidFill>
            <a:schemeClr val="bg1"/>
          </a:solidFill>
          <a:ln w="9525">
            <a:noFill/>
            <a:miter lim="800000"/>
            <a:headEnd/>
            <a:tailEnd/>
          </a:ln>
          <a:effectLst/>
        </p:spPr>
        <p:txBody>
          <a:bodyPr wrap="none" anchor="ctr"/>
          <a:lstStyle/>
          <a:p>
            <a:endParaRPr lang="en-US" dirty="0"/>
          </a:p>
        </p:txBody>
      </p:sp>
      <p:sp>
        <p:nvSpPr>
          <p:cNvPr id="253961" name="Rectangle 9"/>
          <p:cNvSpPr>
            <a:spLocks noChangeArrowheads="1"/>
          </p:cNvSpPr>
          <p:nvPr/>
        </p:nvSpPr>
        <p:spPr bwMode="auto">
          <a:xfrm>
            <a:off x="576263" y="2967038"/>
            <a:ext cx="3336925" cy="3208337"/>
          </a:xfrm>
          <a:prstGeom prst="rect">
            <a:avLst/>
          </a:prstGeom>
          <a:solidFill>
            <a:schemeClr val="bg1"/>
          </a:solidFill>
          <a:ln w="9525">
            <a:noFill/>
            <a:miter lim="800000"/>
            <a:headEnd/>
            <a:tailEnd/>
          </a:ln>
          <a:effectLst/>
        </p:spPr>
        <p:txBody>
          <a:bodyPr wrap="none" anchor="ctr"/>
          <a:lstStyle/>
          <a:p>
            <a:endParaRPr lang="en-US" dirty="0"/>
          </a:p>
        </p:txBody>
      </p:sp>
      <p:sp>
        <p:nvSpPr>
          <p:cNvPr id="253962" name="Rectangle 10"/>
          <p:cNvSpPr>
            <a:spLocks noChangeArrowheads="1"/>
          </p:cNvSpPr>
          <p:nvPr/>
        </p:nvSpPr>
        <p:spPr bwMode="auto">
          <a:xfrm>
            <a:off x="3921125" y="3233738"/>
            <a:ext cx="2987675" cy="2932112"/>
          </a:xfrm>
          <a:prstGeom prst="rect">
            <a:avLst/>
          </a:prstGeom>
          <a:solidFill>
            <a:schemeClr val="bg1"/>
          </a:solidFill>
          <a:ln w="9525">
            <a:noFill/>
            <a:miter lim="800000"/>
            <a:headEnd/>
            <a:tailEnd/>
          </a:ln>
          <a:effectLst/>
        </p:spPr>
        <p:txBody>
          <a:bodyPr wrap="none" anchor="ctr"/>
          <a:lstStyle/>
          <a:p>
            <a:endParaRPr lang="en-US" dirty="0"/>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Contrast Stretching</a:t>
            </a:r>
          </a:p>
        </p:txBody>
      </p:sp>
      <p:grpSp>
        <p:nvGrpSpPr>
          <p:cNvPr id="21" name="Group 20"/>
          <p:cNvGrpSpPr/>
          <p:nvPr/>
        </p:nvGrpSpPr>
        <p:grpSpPr>
          <a:xfrm>
            <a:off x="552450" y="1605873"/>
            <a:ext cx="8039100" cy="4726612"/>
            <a:chOff x="685800" y="1605873"/>
            <a:chExt cx="8039100" cy="4726612"/>
          </a:xfrm>
        </p:grpSpPr>
        <p:pic>
          <p:nvPicPr>
            <p:cNvPr id="17" name="Picture 2"/>
            <p:cNvPicPr>
              <a:picLocks noChangeAspect="1" noChangeArrowheads="1"/>
            </p:cNvPicPr>
            <p:nvPr/>
          </p:nvPicPr>
          <p:blipFill>
            <a:blip r:embed="rId3"/>
            <a:srcRect/>
            <a:stretch>
              <a:fillRect/>
            </a:stretch>
          </p:blipFill>
          <p:spPr bwMode="auto">
            <a:xfrm>
              <a:off x="685800" y="1605873"/>
              <a:ext cx="5832475" cy="4726612"/>
            </a:xfrm>
            <a:prstGeom prst="rect">
              <a:avLst/>
            </a:prstGeom>
            <a:noFill/>
            <a:ln w="9525">
              <a:noFill/>
              <a:miter lim="800000"/>
              <a:headEnd/>
              <a:tailEnd/>
            </a:ln>
          </p:spPr>
        </p:pic>
        <p:grpSp>
          <p:nvGrpSpPr>
            <p:cNvPr id="20" name="Group 19"/>
            <p:cNvGrpSpPr/>
            <p:nvPr/>
          </p:nvGrpSpPr>
          <p:grpSpPr>
            <a:xfrm>
              <a:off x="6781800" y="1926768"/>
              <a:ext cx="1943100" cy="2778582"/>
              <a:chOff x="6781800" y="1926768"/>
              <a:chExt cx="1943100" cy="2778582"/>
            </a:xfrm>
          </p:grpSpPr>
          <p:pic>
            <p:nvPicPr>
              <p:cNvPr id="159746" name="Picture 2"/>
              <p:cNvPicPr>
                <a:picLocks noChangeAspect="1" noChangeArrowheads="1"/>
              </p:cNvPicPr>
              <p:nvPr/>
            </p:nvPicPr>
            <p:blipFill>
              <a:blip r:embed="rId4"/>
              <a:srcRect/>
              <a:stretch>
                <a:fillRect/>
              </a:stretch>
            </p:blipFill>
            <p:spPr bwMode="auto">
              <a:xfrm>
                <a:off x="6814458" y="1926768"/>
                <a:ext cx="476250" cy="476250"/>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5"/>
              <a:srcRect/>
              <a:stretch>
                <a:fillRect/>
              </a:stretch>
            </p:blipFill>
            <p:spPr bwMode="auto">
              <a:xfrm>
                <a:off x="6781800" y="2438400"/>
                <a:ext cx="1943100" cy="226695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53961"/>
                                        </p:tgtEl>
                                      </p:cBhvr>
                                    </p:animEffect>
                                    <p:set>
                                      <p:cBhvr>
                                        <p:cTn id="7" dur="1" fill="hold">
                                          <p:stCondLst>
                                            <p:cond delay="499"/>
                                          </p:stCondLst>
                                        </p:cTn>
                                        <p:tgtEl>
                                          <p:spTgt spid="2539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53960"/>
                                        </p:tgtEl>
                                      </p:cBhvr>
                                    </p:animEffect>
                                    <p:set>
                                      <p:cBhvr>
                                        <p:cTn id="12" dur="1" fill="hold">
                                          <p:stCondLst>
                                            <p:cond delay="499"/>
                                          </p:stCondLst>
                                        </p:cTn>
                                        <p:tgtEl>
                                          <p:spTgt spid="25396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253962"/>
                                        </p:tgtEl>
                                      </p:cBhvr>
                                    </p:animEffect>
                                    <p:set>
                                      <p:cBhvr>
                                        <p:cTn id="17" dur="1" fill="hold">
                                          <p:stCondLst>
                                            <p:cond delay="19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876E694-3EFE-4364-8220-4443379FC99E}" type="slidenum">
              <a:rPr lang="en-US" smtClean="0"/>
              <a:pPr/>
              <a:t>2</a:t>
            </a:fld>
            <a:endParaRPr lang="en-US"/>
          </a:p>
        </p:txBody>
      </p:sp>
      <p:sp>
        <p:nvSpPr>
          <p:cNvPr id="3" name="Rectangle 2"/>
          <p:cNvSpPr/>
          <p:nvPr/>
        </p:nvSpPr>
        <p:spPr>
          <a:xfrm>
            <a:off x="838200" y="2057400"/>
            <a:ext cx="7467600" cy="1754326"/>
          </a:xfrm>
          <a:prstGeom prst="rect">
            <a:avLst/>
          </a:prstGeom>
        </p:spPr>
        <p:txBody>
          <a:bodyPr wrap="square">
            <a:spAutoFit/>
          </a:bodyPr>
          <a:lstStyle/>
          <a:p>
            <a:pPr lvl="0" algn="ctr" eaLnBrk="0" fontAlgn="base" hangingPunct="0">
              <a:spcBef>
                <a:spcPct val="0"/>
              </a:spcBef>
              <a:spcAft>
                <a:spcPct val="0"/>
              </a:spcAft>
            </a:pPr>
            <a:r>
              <a:rPr lang="en-US" sz="3600" b="1" dirty="0">
                <a:solidFill>
                  <a:srgbClr val="FF0000"/>
                </a:solidFill>
                <a:latin typeface="Times New Roman" panose="02020603050405020304" pitchFamily="18" charset="0"/>
                <a:ea typeface="Cambria" pitchFamily="18" charset="0"/>
                <a:cs typeface="Times New Roman" panose="02020603050405020304" pitchFamily="18" charset="0"/>
              </a:rPr>
              <a:t>UNIT – II</a:t>
            </a:r>
          </a:p>
          <a:p>
            <a:pPr lvl="0" algn="ctr" eaLnBrk="0" fontAlgn="base" hangingPunct="0">
              <a:spcBef>
                <a:spcPct val="0"/>
              </a:spcBef>
              <a:spcAft>
                <a:spcPct val="0"/>
              </a:spcAft>
            </a:pPr>
            <a:endParaRPr lang="en-US" sz="3600" b="1" dirty="0">
              <a:solidFill>
                <a:srgbClr val="FF0000"/>
              </a:solidFill>
              <a:latin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US" sz="3600" b="1" dirty="0">
                <a:solidFill>
                  <a:schemeClr val="tx2"/>
                </a:solidFill>
                <a:latin typeface="Times New Roman" panose="02020603050405020304" pitchFamily="18" charset="0"/>
                <a:ea typeface="Cambria" pitchFamily="18" charset="0"/>
                <a:cs typeface="Times New Roman" panose="02020603050405020304" pitchFamily="18" charset="0"/>
              </a:rPr>
              <a:t>IMAGE ENHANCEMENT</a:t>
            </a:r>
            <a:endParaRPr lang="en-US" sz="3600" b="1"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E41B9EC-1C01-426C-912E-C6B927264D5C}" type="slidenum">
              <a:rPr lang="en-US"/>
              <a:pPr/>
              <a:t>20</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Gray-level slicing</a:t>
            </a:r>
          </a:p>
        </p:txBody>
      </p:sp>
      <p:grpSp>
        <p:nvGrpSpPr>
          <p:cNvPr id="21" name="Group 20"/>
          <p:cNvGrpSpPr/>
          <p:nvPr/>
        </p:nvGrpSpPr>
        <p:grpSpPr>
          <a:xfrm>
            <a:off x="358588" y="1905000"/>
            <a:ext cx="8313698" cy="3810000"/>
            <a:chOff x="358588" y="1905000"/>
            <a:chExt cx="8313698" cy="3810000"/>
          </a:xfrm>
        </p:grpSpPr>
        <p:grpSp>
          <p:nvGrpSpPr>
            <p:cNvPr id="19" name="Group 18"/>
            <p:cNvGrpSpPr/>
            <p:nvPr/>
          </p:nvGrpSpPr>
          <p:grpSpPr>
            <a:xfrm>
              <a:off x="7224486" y="1981200"/>
              <a:ext cx="1447800" cy="2362200"/>
              <a:chOff x="7224486" y="1981200"/>
              <a:chExt cx="1447800" cy="2362200"/>
            </a:xfrm>
          </p:grpSpPr>
          <p:pic>
            <p:nvPicPr>
              <p:cNvPr id="160771" name="Picture 3"/>
              <p:cNvPicPr>
                <a:picLocks noChangeAspect="1" noChangeArrowheads="1"/>
              </p:cNvPicPr>
              <p:nvPr/>
            </p:nvPicPr>
            <p:blipFill>
              <a:blip r:embed="rId3"/>
              <a:srcRect/>
              <a:stretch>
                <a:fillRect/>
              </a:stretch>
            </p:blipFill>
            <p:spPr bwMode="auto">
              <a:xfrm>
                <a:off x="7257144" y="1981200"/>
                <a:ext cx="352425" cy="171450"/>
              </a:xfrm>
              <a:prstGeom prst="rect">
                <a:avLst/>
              </a:prstGeom>
              <a:noFill/>
              <a:ln w="9525">
                <a:noFill/>
                <a:miter lim="800000"/>
                <a:headEnd/>
                <a:tailEnd/>
              </a:ln>
              <a:effectLst/>
            </p:spPr>
          </p:pic>
          <p:pic>
            <p:nvPicPr>
              <p:cNvPr id="160772" name="Picture 4"/>
              <p:cNvPicPr>
                <a:picLocks noChangeAspect="1" noChangeArrowheads="1"/>
              </p:cNvPicPr>
              <p:nvPr/>
            </p:nvPicPr>
            <p:blipFill>
              <a:blip r:embed="rId4"/>
              <a:srcRect/>
              <a:stretch>
                <a:fillRect/>
              </a:stretch>
            </p:blipFill>
            <p:spPr bwMode="auto">
              <a:xfrm>
                <a:off x="7224486" y="2209800"/>
                <a:ext cx="1447800" cy="2133600"/>
              </a:xfrm>
              <a:prstGeom prst="rect">
                <a:avLst/>
              </a:prstGeom>
              <a:noFill/>
              <a:ln w="9525">
                <a:noFill/>
                <a:miter lim="800000"/>
                <a:headEnd/>
                <a:tailEnd/>
              </a:ln>
              <a:effectLst/>
            </p:spPr>
          </p:pic>
        </p:grpSp>
        <p:pic>
          <p:nvPicPr>
            <p:cNvPr id="160773" name="Picture 5"/>
            <p:cNvPicPr>
              <a:picLocks noChangeAspect="1" noChangeArrowheads="1"/>
            </p:cNvPicPr>
            <p:nvPr/>
          </p:nvPicPr>
          <p:blipFill>
            <a:blip r:embed="rId5"/>
            <a:srcRect/>
            <a:stretch>
              <a:fillRect/>
            </a:stretch>
          </p:blipFill>
          <p:spPr bwMode="auto">
            <a:xfrm>
              <a:off x="358588" y="1905000"/>
              <a:ext cx="6651812" cy="3810000"/>
            </a:xfrm>
            <a:prstGeom prst="rect">
              <a:avLst/>
            </a:prstGeom>
            <a:noFill/>
            <a:ln w="9525">
              <a:noFill/>
              <a:miter lim="800000"/>
              <a:headEnd/>
              <a:tailEnd/>
            </a:ln>
            <a:effectLst/>
          </p:spPr>
        </p:pic>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E41B9EC-1C01-426C-912E-C6B927264D5C}" type="slidenum">
              <a:rPr lang="en-US"/>
              <a:pPr/>
              <a:t>21</a:t>
            </a:fld>
            <a:endParaRPr lang="en-US" dirty="0"/>
          </a:p>
        </p:txBody>
      </p:sp>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Gray-level slicing</a:t>
            </a:r>
            <a:endParaRPr lang="en-US" sz="3600" dirty="0">
              <a:solidFill>
                <a:srgbClr val="000000"/>
              </a:solidFill>
              <a:latin typeface="Andalus" pitchFamily="18" charset="-78"/>
              <a:cs typeface="Andalus" pitchFamily="18" charset="-78"/>
            </a:endParaRPr>
          </a:p>
        </p:txBody>
      </p:sp>
      <p:grpSp>
        <p:nvGrpSpPr>
          <p:cNvPr id="20" name="Group 19"/>
          <p:cNvGrpSpPr/>
          <p:nvPr/>
        </p:nvGrpSpPr>
        <p:grpSpPr>
          <a:xfrm>
            <a:off x="153988" y="1842055"/>
            <a:ext cx="8775700" cy="4498177"/>
            <a:chOff x="718458" y="1981200"/>
            <a:chExt cx="7697874" cy="4032252"/>
          </a:xfrm>
        </p:grpSpPr>
        <p:pic>
          <p:nvPicPr>
            <p:cNvPr id="161794" name="Picture 2"/>
            <p:cNvPicPr>
              <a:picLocks noChangeAspect="1" noChangeArrowheads="1"/>
            </p:cNvPicPr>
            <p:nvPr/>
          </p:nvPicPr>
          <p:blipFill>
            <a:blip r:embed="rId4"/>
            <a:srcRect/>
            <a:stretch>
              <a:fillRect/>
            </a:stretch>
          </p:blipFill>
          <p:spPr bwMode="auto">
            <a:xfrm>
              <a:off x="727668" y="1981200"/>
              <a:ext cx="7688664" cy="2905125"/>
            </a:xfrm>
            <a:prstGeom prst="rect">
              <a:avLst/>
            </a:prstGeom>
            <a:noFill/>
            <a:ln w="9525">
              <a:noFill/>
              <a:miter lim="800000"/>
              <a:headEnd/>
              <a:tailEnd/>
            </a:ln>
            <a:effectLst/>
          </p:spPr>
        </p:pic>
        <p:grpSp>
          <p:nvGrpSpPr>
            <p:cNvPr id="19" name="Group 18"/>
            <p:cNvGrpSpPr/>
            <p:nvPr/>
          </p:nvGrpSpPr>
          <p:grpSpPr>
            <a:xfrm>
              <a:off x="718458" y="5181600"/>
              <a:ext cx="6410325" cy="831852"/>
              <a:chOff x="718458" y="5181600"/>
              <a:chExt cx="6410325" cy="831852"/>
            </a:xfrm>
          </p:grpSpPr>
          <p:pic>
            <p:nvPicPr>
              <p:cNvPr id="161795" name="Picture 3"/>
              <p:cNvPicPr>
                <a:picLocks noChangeAspect="1" noChangeArrowheads="1"/>
              </p:cNvPicPr>
              <p:nvPr/>
            </p:nvPicPr>
            <p:blipFill>
              <a:blip r:embed="rId5"/>
              <a:srcRect/>
              <a:stretch>
                <a:fillRect/>
              </a:stretch>
            </p:blipFill>
            <p:spPr bwMode="auto">
              <a:xfrm>
                <a:off x="751116" y="5181600"/>
                <a:ext cx="476250" cy="180975"/>
              </a:xfrm>
              <a:prstGeom prst="rect">
                <a:avLst/>
              </a:prstGeom>
              <a:noFill/>
              <a:ln w="9525">
                <a:noFill/>
                <a:miter lim="800000"/>
                <a:headEnd/>
                <a:tailEnd/>
              </a:ln>
              <a:effectLst/>
            </p:spPr>
          </p:pic>
          <p:pic>
            <p:nvPicPr>
              <p:cNvPr id="161796" name="Picture 4"/>
              <p:cNvPicPr>
                <a:picLocks noChangeAspect="1" noChangeArrowheads="1"/>
              </p:cNvPicPr>
              <p:nvPr/>
            </p:nvPicPr>
            <p:blipFill>
              <a:blip r:embed="rId6"/>
              <a:srcRect/>
              <a:stretch>
                <a:fillRect/>
              </a:stretch>
            </p:blipFill>
            <p:spPr bwMode="auto">
              <a:xfrm>
                <a:off x="718458" y="5384802"/>
                <a:ext cx="6410325" cy="628650"/>
              </a:xfrm>
              <a:prstGeom prst="rect">
                <a:avLst/>
              </a:prstGeom>
              <a:noFill/>
              <a:ln w="9525">
                <a:noFill/>
                <a:miter lim="800000"/>
                <a:headEnd/>
                <a:tailEnd/>
              </a:ln>
              <a:effectLst/>
            </p:spPr>
          </p:pic>
        </p:gr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F4631BB-07B5-4BA8-94FF-FB1E15F93D61}" type="slidenum">
              <a:rPr lang="en-US"/>
              <a:pPr/>
              <a:t>22</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Bit-plane Slicing</a:t>
            </a:r>
            <a:endParaRPr lang="en-US" sz="4000" dirty="0">
              <a:solidFill>
                <a:srgbClr val="000000"/>
              </a:solidFill>
              <a:latin typeface="Andalus" pitchFamily="18" charset="-78"/>
              <a:cs typeface="Andalus" pitchFamily="18" charset="-78"/>
            </a:endParaRPr>
          </a:p>
        </p:txBody>
      </p:sp>
      <p:grpSp>
        <p:nvGrpSpPr>
          <p:cNvPr id="16" name="Group 15"/>
          <p:cNvGrpSpPr/>
          <p:nvPr/>
        </p:nvGrpSpPr>
        <p:grpSpPr>
          <a:xfrm>
            <a:off x="539750" y="1896598"/>
            <a:ext cx="8064500" cy="4163567"/>
            <a:chOff x="539750" y="1896598"/>
            <a:chExt cx="8064500" cy="4163567"/>
          </a:xfrm>
        </p:grpSpPr>
        <p:pic>
          <p:nvPicPr>
            <p:cNvPr id="256006" name="Picture 6"/>
            <p:cNvPicPr>
              <a:picLocks noChangeAspect="1" noChangeArrowheads="1"/>
            </p:cNvPicPr>
            <p:nvPr/>
          </p:nvPicPr>
          <p:blipFill>
            <a:blip r:embed="rId3"/>
            <a:srcRect/>
            <a:stretch>
              <a:fillRect/>
            </a:stretch>
          </p:blipFill>
          <p:spPr bwMode="auto">
            <a:xfrm>
              <a:off x="539750" y="1896598"/>
              <a:ext cx="8064500" cy="3132137"/>
            </a:xfrm>
            <a:prstGeom prst="rect">
              <a:avLst/>
            </a:prstGeom>
            <a:noFill/>
            <a:ln w="9525">
              <a:noFill/>
              <a:miter lim="800000"/>
              <a:headEnd/>
              <a:tailEnd/>
            </a:ln>
            <a:effectLst/>
          </p:spPr>
        </p:pic>
        <p:pic>
          <p:nvPicPr>
            <p:cNvPr id="162818" name="Picture 2"/>
            <p:cNvPicPr>
              <a:picLocks noChangeAspect="1" noChangeArrowheads="1"/>
            </p:cNvPicPr>
            <p:nvPr/>
          </p:nvPicPr>
          <p:blipFill>
            <a:blip r:embed="rId4"/>
            <a:srcRect/>
            <a:stretch>
              <a:fillRect/>
            </a:stretch>
          </p:blipFill>
          <p:spPr bwMode="auto">
            <a:xfrm>
              <a:off x="678552" y="5174340"/>
              <a:ext cx="2085975" cy="885825"/>
            </a:xfrm>
            <a:prstGeom prst="rect">
              <a:avLst/>
            </a:prstGeom>
            <a:noFill/>
            <a:ln w="9525">
              <a:noFill/>
              <a:miter lim="800000"/>
              <a:headEnd/>
              <a:tailEnd/>
            </a:ln>
            <a:effectLst/>
          </p:spPr>
        </p:pic>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23</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3" name="Rectangle 9"/>
          <p:cNvSpPr>
            <a:spLocks noChangeArrowheads="1"/>
          </p:cNvSpPr>
          <p:nvPr/>
        </p:nvSpPr>
        <p:spPr bwMode="auto">
          <a:xfrm>
            <a:off x="95250" y="2452688"/>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5" name="Rectangle 11"/>
          <p:cNvSpPr>
            <a:spLocks noChangeArrowheads="1"/>
          </p:cNvSpPr>
          <p:nvPr/>
        </p:nvSpPr>
        <p:spPr bwMode="auto">
          <a:xfrm>
            <a:off x="5886450" y="2457450"/>
            <a:ext cx="2946400"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8" name="Rectangle 14"/>
          <p:cNvSpPr>
            <a:spLocks noChangeArrowheads="1"/>
          </p:cNvSpPr>
          <p:nvPr/>
        </p:nvSpPr>
        <p:spPr bwMode="auto">
          <a:xfrm>
            <a:off x="5900738" y="3729038"/>
            <a:ext cx="2887662" cy="1292225"/>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latin typeface="Andalus" pitchFamily="18" charset="-78"/>
                <a:cs typeface="Andalus" pitchFamily="18" charset="-78"/>
              </a:rPr>
              <a:t>Example: Bit-plane slicing</a:t>
            </a:r>
            <a:endParaRPr lang="en-US" sz="4000" dirty="0">
              <a:solidFill>
                <a:srgbClr val="000000"/>
              </a:solidFill>
              <a:latin typeface="Andalus" pitchFamily="18" charset="-78"/>
              <a:cs typeface="Andalus" pitchFamily="18" charset="-78"/>
            </a:endParaRPr>
          </a:p>
        </p:txBody>
      </p:sp>
      <p:grpSp>
        <p:nvGrpSpPr>
          <p:cNvPr id="25" name="Group 24"/>
          <p:cNvGrpSpPr/>
          <p:nvPr/>
        </p:nvGrpSpPr>
        <p:grpSpPr>
          <a:xfrm>
            <a:off x="342900" y="1617891"/>
            <a:ext cx="8458200" cy="4165596"/>
            <a:chOff x="381001" y="1617891"/>
            <a:chExt cx="8458200" cy="4165596"/>
          </a:xfrm>
        </p:grpSpPr>
        <p:pic>
          <p:nvPicPr>
            <p:cNvPr id="163842" name="Picture 2"/>
            <p:cNvPicPr>
              <a:picLocks noChangeAspect="1" noChangeArrowheads="1"/>
            </p:cNvPicPr>
            <p:nvPr/>
          </p:nvPicPr>
          <p:blipFill>
            <a:blip r:embed="rId3"/>
            <a:srcRect/>
            <a:stretch>
              <a:fillRect/>
            </a:stretch>
          </p:blipFill>
          <p:spPr bwMode="auto">
            <a:xfrm>
              <a:off x="381001" y="1617891"/>
              <a:ext cx="8458200" cy="3448050"/>
            </a:xfrm>
            <a:prstGeom prst="rect">
              <a:avLst/>
            </a:prstGeom>
            <a:noFill/>
            <a:ln w="9525">
              <a:noFill/>
              <a:miter lim="800000"/>
              <a:headEnd/>
              <a:tailEnd/>
            </a:ln>
            <a:effectLst/>
          </p:spPr>
        </p:pic>
        <p:grpSp>
          <p:nvGrpSpPr>
            <p:cNvPr id="24" name="Group 23"/>
            <p:cNvGrpSpPr/>
            <p:nvPr/>
          </p:nvGrpSpPr>
          <p:grpSpPr>
            <a:xfrm>
              <a:off x="413658" y="5159826"/>
              <a:ext cx="7568292" cy="623661"/>
              <a:chOff x="413658" y="5159826"/>
              <a:chExt cx="7568292" cy="623661"/>
            </a:xfrm>
          </p:grpSpPr>
          <p:pic>
            <p:nvPicPr>
              <p:cNvPr id="163843" name="Picture 3"/>
              <p:cNvPicPr>
                <a:picLocks noChangeAspect="1" noChangeArrowheads="1"/>
              </p:cNvPicPr>
              <p:nvPr/>
            </p:nvPicPr>
            <p:blipFill>
              <a:blip r:embed="rId4"/>
              <a:srcRect/>
              <a:stretch>
                <a:fillRect/>
              </a:stretch>
            </p:blipFill>
            <p:spPr bwMode="auto">
              <a:xfrm>
                <a:off x="413658" y="5221512"/>
                <a:ext cx="533400" cy="561975"/>
              </a:xfrm>
              <a:prstGeom prst="rect">
                <a:avLst/>
              </a:prstGeom>
              <a:noFill/>
              <a:ln w="9525">
                <a:noFill/>
                <a:miter lim="800000"/>
                <a:headEnd/>
                <a:tailEnd/>
              </a:ln>
              <a:effectLst/>
            </p:spPr>
          </p:pic>
          <p:pic>
            <p:nvPicPr>
              <p:cNvPr id="163844" name="Picture 4"/>
              <p:cNvPicPr>
                <a:picLocks noChangeAspect="1" noChangeArrowheads="1"/>
              </p:cNvPicPr>
              <p:nvPr/>
            </p:nvPicPr>
            <p:blipFill>
              <a:blip r:embed="rId5"/>
              <a:srcRect/>
              <a:stretch>
                <a:fillRect/>
              </a:stretch>
            </p:blipFill>
            <p:spPr bwMode="auto">
              <a:xfrm>
                <a:off x="990600" y="5159826"/>
                <a:ext cx="6991350" cy="53340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57038"/>
                                        </p:tgtEl>
                                      </p:cBhvr>
                                    </p:animEffect>
                                    <p:set>
                                      <p:cBhvr>
                                        <p:cTn id="4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3" grpId="0" animBg="1"/>
      <p:bldP spid="257034" grpId="0" animBg="1"/>
      <p:bldP spid="257035" grpId="0" animBg="1"/>
      <p:bldP spid="257036" grpId="0" animBg="1"/>
      <p:bldP spid="257037" grpId="0" animBg="1"/>
      <p:bldP spid="2570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9C12AAFD-9E62-49A0-8BDE-664D71252B7D}" type="slidenum">
              <a:rPr lang="en-US"/>
              <a:pPr/>
              <a:t>24</a:t>
            </a:fld>
            <a:endParaRPr lang="en-US" dirty="0"/>
          </a:p>
        </p:txBody>
      </p:sp>
      <p:pic>
        <p:nvPicPr>
          <p:cNvPr id="16"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7" name="Rectangle 16"/>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8"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20"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6" name="Group 25"/>
          <p:cNvGrpSpPr/>
          <p:nvPr/>
        </p:nvGrpSpPr>
        <p:grpSpPr>
          <a:xfrm>
            <a:off x="352425" y="1752600"/>
            <a:ext cx="8439150" cy="3238500"/>
            <a:chOff x="304800" y="1752600"/>
            <a:chExt cx="8439150" cy="3238500"/>
          </a:xfrm>
        </p:grpSpPr>
        <p:pic>
          <p:nvPicPr>
            <p:cNvPr id="164866" name="Picture 2"/>
            <p:cNvPicPr>
              <a:picLocks noChangeAspect="1" noChangeArrowheads="1"/>
            </p:cNvPicPr>
            <p:nvPr/>
          </p:nvPicPr>
          <p:blipFill>
            <a:blip r:embed="rId3"/>
            <a:srcRect/>
            <a:stretch>
              <a:fillRect/>
            </a:stretch>
          </p:blipFill>
          <p:spPr bwMode="auto">
            <a:xfrm>
              <a:off x="304800" y="1752600"/>
              <a:ext cx="8439150" cy="2590800"/>
            </a:xfrm>
            <a:prstGeom prst="rect">
              <a:avLst/>
            </a:prstGeom>
            <a:noFill/>
            <a:ln w="9525">
              <a:noFill/>
              <a:miter lim="800000"/>
              <a:headEnd/>
              <a:tailEnd/>
            </a:ln>
            <a:effectLst/>
          </p:spPr>
        </p:pic>
        <p:grpSp>
          <p:nvGrpSpPr>
            <p:cNvPr id="25" name="Group 24"/>
            <p:cNvGrpSpPr/>
            <p:nvPr/>
          </p:nvGrpSpPr>
          <p:grpSpPr>
            <a:xfrm>
              <a:off x="366486" y="4470390"/>
              <a:ext cx="8305800" cy="520710"/>
              <a:chOff x="366486" y="4470390"/>
              <a:chExt cx="8305800" cy="520710"/>
            </a:xfrm>
          </p:grpSpPr>
          <p:pic>
            <p:nvPicPr>
              <p:cNvPr id="164867" name="Picture 3"/>
              <p:cNvPicPr>
                <a:picLocks noChangeAspect="1" noChangeArrowheads="1"/>
              </p:cNvPicPr>
              <p:nvPr/>
            </p:nvPicPr>
            <p:blipFill>
              <a:blip r:embed="rId4"/>
              <a:srcRect/>
              <a:stretch>
                <a:fillRect/>
              </a:stretch>
            </p:blipFill>
            <p:spPr bwMode="auto">
              <a:xfrm>
                <a:off x="381000" y="4470390"/>
                <a:ext cx="600075" cy="200025"/>
              </a:xfrm>
              <a:prstGeom prst="rect">
                <a:avLst/>
              </a:prstGeom>
              <a:noFill/>
              <a:ln w="9525">
                <a:noFill/>
                <a:miter lim="800000"/>
                <a:headEnd/>
                <a:tailEnd/>
              </a:ln>
              <a:effectLst/>
            </p:spPr>
          </p:pic>
          <p:pic>
            <p:nvPicPr>
              <p:cNvPr id="164868" name="Picture 4"/>
              <p:cNvPicPr>
                <a:picLocks noChangeAspect="1" noChangeArrowheads="1"/>
              </p:cNvPicPr>
              <p:nvPr/>
            </p:nvPicPr>
            <p:blipFill>
              <a:blip r:embed="rId5"/>
              <a:srcRect/>
              <a:stretch>
                <a:fillRect/>
              </a:stretch>
            </p:blipFill>
            <p:spPr bwMode="auto">
              <a:xfrm>
                <a:off x="366486" y="4724400"/>
                <a:ext cx="8305800" cy="266700"/>
              </a:xfrm>
              <a:prstGeom prst="rect">
                <a:avLst/>
              </a:prstGeom>
              <a:noFill/>
              <a:ln w="9525">
                <a:noFill/>
                <a:miter lim="800000"/>
                <a:headEnd/>
                <a:tailEnd/>
              </a:ln>
              <a:effectLst/>
            </p:spPr>
          </p:pic>
        </p:gr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25</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8" name="Rectangle 14"/>
          <p:cNvSpPr>
            <a:spLocks noChangeArrowheads="1"/>
          </p:cNvSpPr>
          <p:nvPr/>
        </p:nvSpPr>
        <p:spPr bwMode="auto">
          <a:xfrm>
            <a:off x="6477000" y="3729039"/>
            <a:ext cx="2311400" cy="995362"/>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Bit-plane slicing</a:t>
            </a:r>
            <a:endParaRPr lang="en-US" sz="3600" dirty="0">
              <a:solidFill>
                <a:srgbClr val="000000"/>
              </a:solidFill>
              <a:latin typeface="Andalus" pitchFamily="18" charset="-78"/>
              <a:cs typeface="Andalus" pitchFamily="18" charset="-78"/>
            </a:endParaRPr>
          </a:p>
        </p:txBody>
      </p:sp>
      <p:pic>
        <p:nvPicPr>
          <p:cNvPr id="24" name="Picture 23"/>
          <p:cNvPicPr/>
          <p:nvPr/>
        </p:nvPicPr>
        <p:blipFill>
          <a:blip r:embed="rId3" cstate="print"/>
          <a:srcRect/>
          <a:stretch>
            <a:fillRect/>
          </a:stretch>
        </p:blipFill>
        <p:spPr bwMode="auto">
          <a:xfrm>
            <a:off x="2286000" y="1828800"/>
            <a:ext cx="4572000" cy="4267200"/>
          </a:xfrm>
          <a:prstGeom prst="rect">
            <a:avLst/>
          </a:prstGeom>
          <a:noFill/>
          <a:ln w="9525">
            <a:noFill/>
            <a:miter lim="800000"/>
            <a:headEnd/>
            <a:tailEnd/>
          </a:ln>
        </p:spPr>
      </p:pic>
      <p:sp>
        <p:nvSpPr>
          <p:cNvPr id="25" name="Rectangle 24"/>
          <p:cNvSpPr/>
          <p:nvPr/>
        </p:nvSpPr>
        <p:spPr>
          <a:xfrm>
            <a:off x="6509652" y="3962400"/>
            <a:ext cx="2451312" cy="400110"/>
          </a:xfrm>
          <a:prstGeom prst="rect">
            <a:avLst/>
          </a:prstGeom>
        </p:spPr>
        <p:txBody>
          <a:bodyPr wrap="none">
            <a:spAutoFit/>
          </a:bodyPr>
          <a:lstStyle/>
          <a:p>
            <a:r>
              <a:rPr lang="en-US" sz="2000" dirty="0">
                <a:latin typeface="Times New Roman" pitchFamily="18" charset="0"/>
                <a:cs typeface="Times New Roman" pitchFamily="18" charset="0"/>
              </a:rPr>
              <a:t>An 8-bit fractal image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257034"/>
                                        </p:tgtEl>
                                      </p:cBhvr>
                                    </p:animEffect>
                                    <p:set>
                                      <p:cBhvr>
                                        <p:cTn id="17" dur="1" fill="hold">
                                          <p:stCondLst>
                                            <p:cond delay="1999"/>
                                          </p:stCondLst>
                                        </p:cTn>
                                        <p:tgtEl>
                                          <p:spTgt spid="25703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57036"/>
                                        </p:tgtEl>
                                      </p:cBhvr>
                                    </p:animEffect>
                                    <p:set>
                                      <p:cBhvr>
                                        <p:cTn id="22" dur="1" fill="hold">
                                          <p:stCondLst>
                                            <p:cond delay="499"/>
                                          </p:stCondLst>
                                        </p:cTn>
                                        <p:tgtEl>
                                          <p:spTgt spid="2570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7"/>
                                        </p:tgtEl>
                                      </p:cBhvr>
                                    </p:animEffect>
                                    <p:set>
                                      <p:cBhvr>
                                        <p:cTn id="27" dur="1" fill="hold">
                                          <p:stCondLst>
                                            <p:cond delay="499"/>
                                          </p:stCondLst>
                                        </p:cTn>
                                        <p:tgtEl>
                                          <p:spTgt spid="2570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8"/>
                                        </p:tgtEl>
                                      </p:cBhvr>
                                    </p:animEffect>
                                    <p:set>
                                      <p:cBhvr>
                                        <p:cTn id="3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4" grpId="0" animBg="1"/>
      <p:bldP spid="257036" grpId="0" animBg="1"/>
      <p:bldP spid="257037" grpId="0" animBg="1"/>
      <p:bldP spid="2570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C006568B-7AF3-4AAA-B477-9F001E5529A7}" type="slidenum">
              <a:rPr lang="en-US"/>
              <a:pPr/>
              <a:t>26</a:t>
            </a:fld>
            <a:endParaRPr lang="en-US" dirty="0"/>
          </a:p>
        </p:txBody>
      </p:sp>
      <p:sp>
        <p:nvSpPr>
          <p:cNvPr id="257031" name="Rectangle 7"/>
          <p:cNvSpPr>
            <a:spLocks noChangeArrowheads="1"/>
          </p:cNvSpPr>
          <p:nvPr/>
        </p:nvSpPr>
        <p:spPr bwMode="auto">
          <a:xfrm>
            <a:off x="2990850" y="1176338"/>
            <a:ext cx="2887663" cy="1247775"/>
          </a:xfrm>
          <a:prstGeom prst="rect">
            <a:avLst/>
          </a:prstGeom>
          <a:solidFill>
            <a:schemeClr val="bg1"/>
          </a:solidFill>
          <a:ln w="9525">
            <a:noFill/>
            <a:miter lim="800000"/>
            <a:headEnd/>
            <a:tailEnd/>
          </a:ln>
          <a:effectLst/>
        </p:spPr>
        <p:txBody>
          <a:bodyPr wrap="none" anchor="ctr"/>
          <a:lstStyle/>
          <a:p>
            <a:endParaRPr lang="en-US" dirty="0"/>
          </a:p>
        </p:txBody>
      </p:sp>
      <p:sp>
        <p:nvSpPr>
          <p:cNvPr id="257032" name="Rectangle 8"/>
          <p:cNvSpPr>
            <a:spLocks noChangeArrowheads="1"/>
          </p:cNvSpPr>
          <p:nvPr/>
        </p:nvSpPr>
        <p:spPr bwMode="auto">
          <a:xfrm>
            <a:off x="5929313" y="1171575"/>
            <a:ext cx="2887662" cy="1249363"/>
          </a:xfrm>
          <a:prstGeom prst="rect">
            <a:avLst/>
          </a:prstGeom>
          <a:solidFill>
            <a:schemeClr val="bg1"/>
          </a:solidFill>
          <a:ln w="9525">
            <a:noFill/>
            <a:miter lim="800000"/>
            <a:headEnd/>
            <a:tailEnd/>
          </a:ln>
          <a:effectLst/>
        </p:spPr>
        <p:txBody>
          <a:bodyPr wrap="none" anchor="ctr"/>
          <a:lstStyle/>
          <a:p>
            <a:endParaRPr lang="en-US" dirty="0"/>
          </a:p>
        </p:txBody>
      </p:sp>
      <p:sp>
        <p:nvSpPr>
          <p:cNvPr id="257033" name="Rectangle 9"/>
          <p:cNvSpPr>
            <a:spLocks noChangeArrowheads="1"/>
          </p:cNvSpPr>
          <p:nvPr/>
        </p:nvSpPr>
        <p:spPr bwMode="auto">
          <a:xfrm>
            <a:off x="95250" y="2452688"/>
            <a:ext cx="2887663"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4" name="Rectangle 10"/>
          <p:cNvSpPr>
            <a:spLocks noChangeArrowheads="1"/>
          </p:cNvSpPr>
          <p:nvPr/>
        </p:nvSpPr>
        <p:spPr bwMode="auto">
          <a:xfrm>
            <a:off x="2976563" y="2447925"/>
            <a:ext cx="2887662"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5" name="Rectangle 11"/>
          <p:cNvSpPr>
            <a:spLocks noChangeArrowheads="1"/>
          </p:cNvSpPr>
          <p:nvPr/>
        </p:nvSpPr>
        <p:spPr bwMode="auto">
          <a:xfrm>
            <a:off x="5886450" y="2457450"/>
            <a:ext cx="2946400" cy="1219200"/>
          </a:xfrm>
          <a:prstGeom prst="rect">
            <a:avLst/>
          </a:prstGeom>
          <a:solidFill>
            <a:schemeClr val="bg1"/>
          </a:solidFill>
          <a:ln w="9525">
            <a:noFill/>
            <a:miter lim="800000"/>
            <a:headEnd/>
            <a:tailEnd/>
          </a:ln>
          <a:effectLst/>
        </p:spPr>
        <p:txBody>
          <a:bodyPr wrap="none" anchor="ctr"/>
          <a:lstStyle/>
          <a:p>
            <a:endParaRPr lang="en-US" dirty="0"/>
          </a:p>
        </p:txBody>
      </p:sp>
      <p:sp>
        <p:nvSpPr>
          <p:cNvPr id="257036" name="Rectangle 12"/>
          <p:cNvSpPr>
            <a:spLocks noChangeArrowheads="1"/>
          </p:cNvSpPr>
          <p:nvPr/>
        </p:nvSpPr>
        <p:spPr bwMode="auto">
          <a:xfrm>
            <a:off x="66675" y="3724275"/>
            <a:ext cx="2887663" cy="1262063"/>
          </a:xfrm>
          <a:prstGeom prst="rect">
            <a:avLst/>
          </a:prstGeom>
          <a:solidFill>
            <a:schemeClr val="bg1"/>
          </a:solidFill>
          <a:ln w="9525">
            <a:noFill/>
            <a:miter lim="800000"/>
            <a:headEnd/>
            <a:tailEnd/>
          </a:ln>
          <a:effectLst/>
        </p:spPr>
        <p:txBody>
          <a:bodyPr wrap="none" anchor="ctr"/>
          <a:lstStyle/>
          <a:p>
            <a:endParaRPr lang="en-US" dirty="0"/>
          </a:p>
        </p:txBody>
      </p:sp>
      <p:sp>
        <p:nvSpPr>
          <p:cNvPr id="257037" name="Rectangle 13"/>
          <p:cNvSpPr>
            <a:spLocks noChangeArrowheads="1"/>
          </p:cNvSpPr>
          <p:nvPr/>
        </p:nvSpPr>
        <p:spPr bwMode="auto">
          <a:xfrm>
            <a:off x="2962275" y="3733800"/>
            <a:ext cx="2887663" cy="1219200"/>
          </a:xfrm>
          <a:prstGeom prst="rect">
            <a:avLst/>
          </a:prstGeom>
          <a:solidFill>
            <a:schemeClr val="bg1"/>
          </a:solidFill>
          <a:ln w="9525">
            <a:noFill/>
            <a:miter lim="800000"/>
            <a:headEnd/>
            <a:tailEnd/>
          </a:ln>
          <a:effectLst/>
        </p:spPr>
        <p:txBody>
          <a:bodyPr wrap="none" anchor="ctr"/>
          <a:lstStyle/>
          <a:p>
            <a:endParaRPr lang="en-US" dirty="0"/>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latin typeface="Andalus" pitchFamily="18" charset="-78"/>
                <a:cs typeface="Andalus" pitchFamily="18" charset="-78"/>
              </a:rPr>
              <a:t>Contd…</a:t>
            </a:r>
            <a:endParaRPr lang="en-US" sz="4000" dirty="0">
              <a:solidFill>
                <a:srgbClr val="000000"/>
              </a:solidFill>
              <a:latin typeface="Andalus" pitchFamily="18" charset="-78"/>
              <a:cs typeface="Andalus" pitchFamily="18" charset="-78"/>
            </a:endParaRPr>
          </a:p>
        </p:txBody>
      </p:sp>
      <p:pic>
        <p:nvPicPr>
          <p:cNvPr id="23" name="Picture 22"/>
          <p:cNvPicPr/>
          <p:nvPr/>
        </p:nvPicPr>
        <p:blipFill>
          <a:blip r:embed="rId3" cstate="print"/>
          <a:srcRect/>
          <a:stretch>
            <a:fillRect/>
          </a:stretch>
        </p:blipFill>
        <p:spPr bwMode="auto">
          <a:xfrm>
            <a:off x="1600200" y="1623480"/>
            <a:ext cx="5295571" cy="459225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3" grpId="0" animBg="1"/>
      <p:bldP spid="257034" grpId="0" animBg="1"/>
      <p:bldP spid="257035" grpId="0" animBg="1"/>
      <p:bldP spid="257036" grpId="0" animBg="1"/>
      <p:bldP spid="2570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Rot="1" noChangeArrowheads="1"/>
          </p:cNvSpPr>
          <p:nvPr>
            <p:ph idx="1"/>
          </p:nvPr>
        </p:nvSpPr>
        <p:spPr>
          <a:xfrm>
            <a:off x="457200" y="1846939"/>
            <a:ext cx="8229600" cy="2572661"/>
          </a:xfrm>
          <a:noFill/>
          <a:ln/>
        </p:spPr>
        <p:txBody>
          <a:bodyPr>
            <a:normAutofit/>
          </a:bodyPr>
          <a:lstStyle/>
          <a:p>
            <a:pPr>
              <a:buFont typeface="Wingdings" pitchFamily="2" charset="2"/>
              <a:buChar char="q"/>
            </a:pPr>
            <a:r>
              <a:rPr lang="en-US" sz="1800" dirty="0">
                <a:effectLst/>
                <a:latin typeface="Andalus" pitchFamily="18" charset="-78"/>
                <a:cs typeface="Andalus" pitchFamily="18" charset="-78"/>
                <a:hlinkClick r:id="rId2" action="ppaction://hlinksldjump"/>
              </a:rPr>
              <a:t>Histogram Equalization</a:t>
            </a:r>
            <a:endParaRPr lang="en-US" sz="1800" dirty="0">
              <a:effectLst/>
              <a:latin typeface="Andalus" pitchFamily="18" charset="-78"/>
              <a:cs typeface="Andalus" pitchFamily="18" charset="-78"/>
            </a:endParaRPr>
          </a:p>
          <a:p>
            <a:pPr>
              <a:buFont typeface="Wingdings" pitchFamily="2" charset="2"/>
              <a:buChar char="q"/>
            </a:pPr>
            <a:endParaRPr lang="en-US" sz="1800" dirty="0">
              <a:effectLst/>
              <a:latin typeface="Andalus" pitchFamily="18" charset="-78"/>
              <a:cs typeface="Andalus" pitchFamily="18" charset="-78"/>
            </a:endParaRPr>
          </a:p>
          <a:p>
            <a:pPr>
              <a:buFont typeface="Wingdings" pitchFamily="2" charset="2"/>
              <a:buChar char="q"/>
            </a:pPr>
            <a:r>
              <a:rPr lang="en-US" sz="1800" dirty="0">
                <a:effectLst/>
                <a:latin typeface="Andalus" pitchFamily="18" charset="-78"/>
                <a:cs typeface="Andalus" pitchFamily="18" charset="-78"/>
                <a:hlinkClick r:id="rId3" action="ppaction://hlinksldjump"/>
              </a:rPr>
              <a:t>Histogram Matching</a:t>
            </a:r>
            <a:endParaRPr lang="en-US" sz="1800" dirty="0">
              <a:effectLst/>
              <a:latin typeface="Andalus" pitchFamily="18" charset="-78"/>
              <a:cs typeface="Andalus" pitchFamily="18" charset="-78"/>
            </a:endParaRPr>
          </a:p>
          <a:p>
            <a:pPr>
              <a:buFont typeface="Wingdings" pitchFamily="2" charset="2"/>
              <a:buChar char="q"/>
            </a:pPr>
            <a:endParaRPr lang="en-US" sz="1800" dirty="0">
              <a:effectLst/>
              <a:latin typeface="Andalus" pitchFamily="18" charset="-78"/>
              <a:cs typeface="Andalus" pitchFamily="18" charset="-78"/>
            </a:endParaRPr>
          </a:p>
          <a:p>
            <a:pPr>
              <a:buFont typeface="Wingdings" pitchFamily="2" charset="2"/>
              <a:buChar char="q"/>
            </a:pPr>
            <a:r>
              <a:rPr lang="en-US" sz="1800" dirty="0">
                <a:effectLst/>
                <a:latin typeface="Andalus" pitchFamily="18" charset="-78"/>
                <a:cs typeface="Andalus" pitchFamily="18" charset="-78"/>
                <a:hlinkClick r:id="rId4" action="ppaction://hlinksldjump"/>
              </a:rPr>
              <a:t>Local Histogram Processing</a:t>
            </a:r>
            <a:endParaRPr lang="en-US" sz="1800" dirty="0">
              <a:effectLst/>
              <a:latin typeface="Andalus" pitchFamily="18" charset="-78"/>
              <a:cs typeface="Andalus" pitchFamily="18" charset="-78"/>
            </a:endParaRPr>
          </a:p>
        </p:txBody>
      </p:sp>
      <p:sp>
        <p:nvSpPr>
          <p:cNvPr id="6" name="Slide Number Placeholder 5"/>
          <p:cNvSpPr>
            <a:spLocks noGrp="1"/>
          </p:cNvSpPr>
          <p:nvPr>
            <p:ph type="sldNum" sz="quarter" idx="12"/>
          </p:nvPr>
        </p:nvSpPr>
        <p:spPr/>
        <p:txBody>
          <a:bodyPr/>
          <a:lstStyle/>
          <a:p>
            <a:fld id="{23747714-FFD0-4058-86B5-A751F11AEBB0}" type="slidenum">
              <a:rPr lang="en-US"/>
              <a:pPr/>
              <a:t>27</a:t>
            </a:fld>
            <a:endParaRPr lang="en-US" dirty="0"/>
          </a:p>
        </p:txBody>
      </p:sp>
      <p:pic>
        <p:nvPicPr>
          <p:cNvPr id="7"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sp>
        <p:nvSpPr>
          <p:cNvPr id="8" name="Rectangle 7"/>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9"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0"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Histogram Processing</a:t>
            </a:r>
            <a:endParaRPr lang="en-US" sz="4000" dirty="0">
              <a:solidFill>
                <a:srgbClr val="000000"/>
              </a:solidFill>
              <a:latin typeface="Andalus" pitchFamily="18" charset="-78"/>
              <a:cs typeface="Andalus" pitchFamily="18" charset="-78"/>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4"/>
          <p:cNvSpPr>
            <a:spLocks noGrp="1" noRot="1" noChangeArrowheads="1"/>
          </p:cNvSpPr>
          <p:nvPr>
            <p:ph type="body" sz="half" idx="1"/>
          </p:nvPr>
        </p:nvSpPr>
        <p:spPr>
          <a:xfrm>
            <a:off x="301625" y="1600200"/>
            <a:ext cx="8432800" cy="4557713"/>
          </a:xfrm>
          <a:noFill/>
          <a:ln/>
        </p:spPr>
        <p:txBody>
          <a:bodyPr/>
          <a:lstStyle/>
          <a:p>
            <a:endParaRPr lang="en-US" sz="2000" dirty="0">
              <a:effectLst/>
            </a:endParaRPr>
          </a:p>
          <a:p>
            <a:pPr>
              <a:buFont typeface="Arial" charset="0"/>
              <a:buNone/>
            </a:pPr>
            <a:r>
              <a:rPr lang="en-US" sz="2000" dirty="0">
                <a:effectLst/>
              </a:rPr>
              <a:t>   </a:t>
            </a:r>
          </a:p>
        </p:txBody>
      </p:sp>
      <p:graphicFrame>
        <p:nvGraphicFramePr>
          <p:cNvPr id="260105" name="Object 9"/>
          <p:cNvGraphicFramePr>
            <a:graphicFrameLocks noGrp="1" noChangeAspect="1"/>
          </p:cNvGraphicFramePr>
          <p:nvPr>
            <p:ph sz="half" idx="2"/>
          </p:nvPr>
        </p:nvGraphicFramePr>
        <p:xfrm>
          <a:off x="614363" y="3657600"/>
          <a:ext cx="6254750" cy="2159000"/>
        </p:xfrm>
        <a:graphic>
          <a:graphicData uri="http://schemas.openxmlformats.org/presentationml/2006/ole">
            <mc:AlternateContent xmlns:mc="http://schemas.openxmlformats.org/markup-compatibility/2006">
              <mc:Choice xmlns:v="urn:schemas-microsoft-com:vml" Requires="v">
                <p:oleObj name="Equation" r:id="rId2" imgW="2501640" imgH="863280" progId="">
                  <p:embed/>
                </p:oleObj>
              </mc:Choice>
              <mc:Fallback>
                <p:oleObj name="Equation" r:id="rId2" imgW="2501640" imgH="86328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3657600"/>
                        <a:ext cx="62547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6"/>
          <p:cNvSpPr>
            <a:spLocks noGrp="1"/>
          </p:cNvSpPr>
          <p:nvPr>
            <p:ph type="sldNum" sz="quarter" idx="12"/>
          </p:nvPr>
        </p:nvSpPr>
        <p:spPr/>
        <p:txBody>
          <a:bodyPr/>
          <a:lstStyle/>
          <a:p>
            <a:fld id="{94DBD7C1-233F-430F-AB53-A9EC66241D4C}" type="slidenum">
              <a:rPr lang="en-US"/>
              <a:pPr/>
              <a:t>28</a:t>
            </a:fld>
            <a:endParaRPr lang="en-US" dirty="0"/>
          </a:p>
        </p:txBody>
      </p:sp>
      <p:graphicFrame>
        <p:nvGraphicFramePr>
          <p:cNvPr id="260101" name="Object 5"/>
          <p:cNvGraphicFramePr>
            <a:graphicFrameLocks noChangeAspect="1"/>
          </p:cNvGraphicFramePr>
          <p:nvPr/>
        </p:nvGraphicFramePr>
        <p:xfrm>
          <a:off x="293920" y="1679798"/>
          <a:ext cx="8516938" cy="1762125"/>
        </p:xfrm>
        <a:graphic>
          <a:graphicData uri="http://schemas.openxmlformats.org/presentationml/2006/ole">
            <mc:AlternateContent xmlns:mc="http://schemas.openxmlformats.org/markup-compatibility/2006">
              <mc:Choice xmlns:v="urn:schemas-microsoft-com:vml" Requires="v">
                <p:oleObj name="Equation" r:id="rId4" imgW="3441600" imgH="711000" progId="">
                  <p:embed/>
                </p:oleObj>
              </mc:Choice>
              <mc:Fallback>
                <p:oleObj name="Equation" r:id="rId4" imgW="3441600" imgH="7110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20" y="1679798"/>
                        <a:ext cx="8516938" cy="176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Introduction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60105"/>
                                        </p:tgtEl>
                                        <p:attrNameLst>
                                          <p:attrName>style.visibility</p:attrName>
                                        </p:attrNameLst>
                                      </p:cBhvr>
                                      <p:to>
                                        <p:strVal val="visible"/>
                                      </p:to>
                                    </p:set>
                                    <p:animEffect transition="in" filter="diamond(in)">
                                      <p:cBhvr>
                                        <p:cTn id="7" dur="2000"/>
                                        <p:tgtEl>
                                          <p:spTgt spid="260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Grp="1" noRot="1" noChangeArrowheads="1"/>
          </p:cNvSpPr>
          <p:nvPr>
            <p:ph type="body" sz="half" idx="1"/>
          </p:nvPr>
        </p:nvSpPr>
        <p:spPr>
          <a:xfrm>
            <a:off x="301625" y="1600200"/>
            <a:ext cx="8432800" cy="4557713"/>
          </a:xfrm>
          <a:noFill/>
          <a:ln/>
        </p:spPr>
        <p:txBody>
          <a:bodyPr/>
          <a:lstStyle/>
          <a:p>
            <a:endParaRPr lang="en-US" sz="2000" dirty="0">
              <a:effectLst/>
            </a:endParaRPr>
          </a:p>
          <a:p>
            <a:pPr>
              <a:buFont typeface="Arial" charset="0"/>
              <a:buNone/>
            </a:pPr>
            <a:r>
              <a:rPr lang="en-US" sz="2000" dirty="0">
                <a:effectLst/>
              </a:rPr>
              <a:t>   </a:t>
            </a:r>
          </a:p>
        </p:txBody>
      </p:sp>
      <p:sp>
        <p:nvSpPr>
          <p:cNvPr id="6" name="Slide Number Placeholder 6"/>
          <p:cNvSpPr>
            <a:spLocks noGrp="1"/>
          </p:cNvSpPr>
          <p:nvPr>
            <p:ph type="sldNum" sz="quarter" idx="12"/>
          </p:nvPr>
        </p:nvSpPr>
        <p:spPr/>
        <p:txBody>
          <a:bodyPr/>
          <a:lstStyle/>
          <a:p>
            <a:fld id="{35F6A042-8CBD-4D3A-986D-69425CC0B779}" type="slidenum">
              <a:rPr lang="en-US"/>
              <a:pPr/>
              <a:t>29</a:t>
            </a:fld>
            <a:endParaRPr lang="en-US" dirty="0"/>
          </a:p>
        </p:txBody>
      </p:sp>
      <p:pic>
        <p:nvPicPr>
          <p:cNvPr id="262148" name="Picture 4" descr="nmtlogo"/>
          <p:cNvPicPr>
            <a:picLocks noChangeAspect="1" noChangeArrowheads="1"/>
          </p:cNvPicPr>
          <p:nvPr/>
        </p:nvPicPr>
        <p:blipFill>
          <a:blip r:embed="rId2"/>
          <a:srcRect/>
          <a:stretch>
            <a:fillRect/>
          </a:stretch>
        </p:blipFill>
        <p:spPr bwMode="auto">
          <a:xfrm>
            <a:off x="3367088" y="6115050"/>
            <a:ext cx="2381250" cy="685800"/>
          </a:xfrm>
          <a:prstGeom prst="rect">
            <a:avLst/>
          </a:prstGeom>
          <a:noFill/>
        </p:spPr>
      </p:pic>
      <p:pic>
        <p:nvPicPr>
          <p:cNvPr id="262155" name="Picture 11"/>
          <p:cNvPicPr>
            <a:picLocks noChangeAspect="1" noChangeArrowheads="1"/>
          </p:cNvPicPr>
          <p:nvPr/>
        </p:nvPicPr>
        <p:blipFill>
          <a:blip r:embed="rId3"/>
          <a:srcRect/>
          <a:stretch>
            <a:fillRect/>
          </a:stretch>
        </p:blipFill>
        <p:spPr bwMode="auto">
          <a:xfrm>
            <a:off x="2541588" y="228599"/>
            <a:ext cx="4032250" cy="6492875"/>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876E694-3EFE-4364-8220-4443379FC99E}" type="slidenum">
              <a:rPr lang="en-US" smtClean="0"/>
              <a:pPr/>
              <a:t>3</a:t>
            </a:fld>
            <a:endParaRPr lang="en-US"/>
          </a:p>
        </p:txBody>
      </p:sp>
      <p:sp>
        <p:nvSpPr>
          <p:cNvPr id="128001" name="Rectangle 1"/>
          <p:cNvSpPr>
            <a:spLocks noChangeArrowheads="1"/>
          </p:cNvSpPr>
          <p:nvPr/>
        </p:nvSpPr>
        <p:spPr bwMode="auto">
          <a:xfrm>
            <a:off x="152400" y="1065074"/>
            <a:ext cx="8686800" cy="38472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ndalus" pitchFamily="18" charset="-78"/>
                <a:ea typeface="Cambria" pitchFamily="18" charset="0"/>
                <a:cs typeface="Andalus" pitchFamily="18" charset="-78"/>
              </a:rPr>
              <a:t>UNIT – II</a:t>
            </a:r>
            <a:r>
              <a:rPr lang="en-US" sz="2400" b="1" dirty="0">
                <a:latin typeface="Andalus" pitchFamily="18" charset="-78"/>
                <a:ea typeface="Cambria" pitchFamily="18" charset="0"/>
                <a:cs typeface="Andalus" pitchFamily="18" charset="-78"/>
              </a:rPr>
              <a:t>  </a:t>
            </a:r>
            <a:r>
              <a:rPr kumimoji="0" lang="en-US" sz="2400" b="1" i="0" u="none" strike="noStrike" cap="none" normalizeH="0" baseline="0" dirty="0">
                <a:ln>
                  <a:noFill/>
                </a:ln>
                <a:solidFill>
                  <a:schemeClr val="tx1"/>
                </a:solidFill>
                <a:effectLst/>
                <a:latin typeface="Andalus" pitchFamily="18" charset="-78"/>
                <a:ea typeface="Cambria" pitchFamily="18" charset="0"/>
                <a:cs typeface="Andalus" pitchFamily="18" charset="-78"/>
              </a:rPr>
              <a:t>Image Enhancement</a:t>
            </a:r>
            <a:endParaRPr kumimoji="0" lang="en-US" sz="2400"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a:t>
            </a:r>
            <a:r>
              <a:rPr kumimoji="0" lang="en-US" sz="2000" b="1" i="0" u="none" strike="noStrike" cap="none" normalizeH="0" baseline="0" dirty="0">
                <a:ln>
                  <a:noFill/>
                </a:ln>
                <a:solidFill>
                  <a:schemeClr val="tx1"/>
                </a:solidFill>
                <a:effectLst/>
                <a:latin typeface="Andalus" pitchFamily="18" charset="-78"/>
                <a:ea typeface="Cambria" pitchFamily="18" charset="0"/>
                <a:cs typeface="Andalus" pitchFamily="18" charset="-78"/>
              </a:rPr>
              <a:t>Spatial domain methods: </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Point &amp; Histogram processing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Fundamentals of Spatial filtering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Smoothing spatial filters</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Sharpening spatial filters</a:t>
            </a:r>
            <a:endParaRPr kumimoji="0" lang="en-US" sz="2000"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v"/>
              <a:tabLst/>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a:t>
            </a:r>
            <a:r>
              <a:rPr kumimoji="0" lang="en-US" sz="2000" b="1" i="0" u="none" strike="noStrike" cap="none" normalizeH="0" baseline="0" dirty="0">
                <a:ln>
                  <a:noFill/>
                </a:ln>
                <a:solidFill>
                  <a:schemeClr val="tx1"/>
                </a:solidFill>
                <a:effectLst/>
                <a:latin typeface="Andalus" pitchFamily="18" charset="-78"/>
                <a:ea typeface="Cambria" pitchFamily="18" charset="0"/>
                <a:cs typeface="Andalus" pitchFamily="18" charset="-78"/>
              </a:rPr>
              <a:t>Frequency domain methods: </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Basics of filtering in frequency domain</a:t>
            </a:r>
          </a:p>
          <a:p>
            <a:pPr lvl="1" algn="just" eaLnBrk="0" fontAlgn="base" hangingPunct="0">
              <a:spcBef>
                <a:spcPct val="0"/>
              </a:spcBef>
              <a:spcAft>
                <a:spcPct val="0"/>
              </a:spcAft>
              <a:buFont typeface="Wingdings" pitchFamily="2" charset="2"/>
              <a:buChar char="q"/>
            </a:pPr>
            <a:r>
              <a:rPr lang="en-US" sz="2000" dirty="0">
                <a:latin typeface="Andalus" pitchFamily="18" charset="-78"/>
                <a:ea typeface="Cambria" pitchFamily="18" charset="0"/>
                <a:cs typeface="Andalus" pitchFamily="18" charset="-78"/>
              </a:rPr>
              <a:t>	I</a:t>
            </a: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mage smoothing</a:t>
            </a:r>
          </a:p>
          <a:p>
            <a:pPr lvl="1" algn="just" eaLnBrk="0" fontAlgn="base" hangingPunct="0">
              <a:spcBef>
                <a:spcPct val="0"/>
              </a:spcBef>
              <a:spcAft>
                <a:spcPct val="0"/>
              </a:spcAft>
              <a:buFont typeface="Wingdings" pitchFamily="2" charset="2"/>
              <a:buChar char="q"/>
            </a:pPr>
            <a:r>
              <a:rPr lang="en-US" sz="2000" dirty="0">
                <a:latin typeface="Andalus" pitchFamily="18" charset="-78"/>
                <a:ea typeface="Cambria" pitchFamily="18" charset="0"/>
                <a:cs typeface="Andalus" pitchFamily="18" charset="-78"/>
              </a:rPr>
              <a:t>	I</a:t>
            </a: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mage sharpening</a:t>
            </a:r>
          </a:p>
          <a:p>
            <a:pPr lvl="1" algn="just" eaLnBrk="0" fontAlgn="base" hangingPunct="0">
              <a:spcBef>
                <a:spcPct val="0"/>
              </a:spcBef>
              <a:spcAft>
                <a:spcPct val="0"/>
              </a:spcAft>
              <a:buFont typeface="Wingdings" pitchFamily="2" charset="2"/>
              <a:buChar char="q"/>
            </a:pPr>
            <a:r>
              <a:rPr kumimoji="0" lang="en-US" sz="2000" b="0" i="0" u="none" strike="noStrike" cap="none" normalizeH="0" baseline="0" dirty="0">
                <a:ln>
                  <a:noFill/>
                </a:ln>
                <a:solidFill>
                  <a:schemeClr val="tx1"/>
                </a:solidFill>
                <a:effectLst/>
                <a:latin typeface="Andalus" pitchFamily="18" charset="-78"/>
                <a:ea typeface="Cambria" pitchFamily="18" charset="0"/>
                <a:cs typeface="Andalus" pitchFamily="18" charset="-78"/>
              </a:rPr>
              <a:t>	Selective filtering</a:t>
            </a:r>
          </a:p>
        </p:txBody>
      </p:sp>
      <p:sp>
        <p:nvSpPr>
          <p:cNvPr id="7" name="TextBox 6"/>
          <p:cNvSpPr txBox="1"/>
          <p:nvPr/>
        </p:nvSpPr>
        <p:spPr>
          <a:xfrm>
            <a:off x="3124200" y="304800"/>
            <a:ext cx="3124200" cy="646331"/>
          </a:xfrm>
          <a:prstGeom prst="rect">
            <a:avLst/>
          </a:prstGeom>
          <a:noFill/>
        </p:spPr>
        <p:txBody>
          <a:bodyPr wrap="square" rtlCol="0">
            <a:spAutoFit/>
          </a:bodyPr>
          <a:lstStyle/>
          <a:p>
            <a:pPr algn="ctr"/>
            <a:r>
              <a:rPr lang="en-US" sz="3600" dirty="0">
                <a:solidFill>
                  <a:srgbClr val="C00000"/>
                </a:solidFill>
                <a:latin typeface="Andalus" pitchFamily="18" charset="-78"/>
                <a:cs typeface="Andalus" pitchFamily="18" charset="-78"/>
              </a:rPr>
              <a:t>SYLLABUS</a:t>
            </a:r>
          </a:p>
        </p:txBody>
      </p:sp>
      <p:sp>
        <p:nvSpPr>
          <p:cNvPr id="6" name="Rectangle 1"/>
          <p:cNvSpPr>
            <a:spLocks noChangeArrowheads="1"/>
          </p:cNvSpPr>
          <p:nvPr/>
        </p:nvSpPr>
        <p:spPr bwMode="auto">
          <a:xfrm>
            <a:off x="304800" y="5276671"/>
            <a:ext cx="8382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ndalus" pitchFamily="18" charset="-78"/>
                <a:ea typeface="Cambria" pitchFamily="18" charset="0"/>
                <a:cs typeface="Andalus" pitchFamily="18" charset="-78"/>
              </a:rPr>
              <a:t>Text Books:</a:t>
            </a:r>
            <a:endParaRPr kumimoji="0" lang="en-US" b="0" i="0" u="none" strike="noStrike" cap="none" normalizeH="0" baseline="0" dirty="0">
              <a:ln>
                <a:noFill/>
              </a:ln>
              <a:solidFill>
                <a:schemeClr val="tx1"/>
              </a:solidFill>
              <a:effectLst/>
              <a:latin typeface="Andalus" pitchFamily="18" charset="-78"/>
              <a:cs typeface="Andalus" pitchFamily="18" charset="-78"/>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Digital Image Processing –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Gonzaleze</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and Woods, 2nd Ed., Pearson.</a:t>
            </a: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S.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Jayaraman</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S.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Esakkirajan</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and T. </a:t>
            </a:r>
            <a:r>
              <a:rPr kumimoji="0" lang="en-US" b="0" i="0" u="none" strike="noStrike" cap="none" normalizeH="0" baseline="0" dirty="0" err="1">
                <a:ln>
                  <a:noFill/>
                </a:ln>
                <a:solidFill>
                  <a:schemeClr val="tx1"/>
                </a:solidFill>
                <a:effectLst/>
                <a:latin typeface="Andalus" pitchFamily="18" charset="-78"/>
                <a:ea typeface="Cambria" pitchFamily="18" charset="0"/>
                <a:cs typeface="Andalus" pitchFamily="18" charset="-78"/>
              </a:rPr>
              <a:t>VeeraKumar</a:t>
            </a:r>
            <a:r>
              <a:rPr kumimoji="0" lang="en-US" b="0" i="0" u="none" strike="noStrike" cap="none" normalizeH="0" baseline="0" dirty="0">
                <a:ln>
                  <a:noFill/>
                </a:ln>
                <a:solidFill>
                  <a:schemeClr val="tx1"/>
                </a:solidFill>
                <a:effectLst/>
                <a:latin typeface="Andalus" pitchFamily="18" charset="-78"/>
                <a:ea typeface="Cambria" pitchFamily="18" charset="0"/>
                <a:cs typeface="Andalus" pitchFamily="18" charset="-78"/>
              </a:rPr>
              <a:t>, “Digital Image processing, Tata McGraw Hill publishers, 2009</a:t>
            </a:r>
            <a:r>
              <a:rPr kumimoji="0" lang="en-US" b="0" i="0" u="none" strike="noStrike" cap="none" normalizeH="0" baseline="0" dirty="0">
                <a:ln>
                  <a:noFill/>
                </a:ln>
                <a:solidFill>
                  <a:schemeClr val="tx1"/>
                </a:solidFill>
                <a:effectLst/>
                <a:latin typeface="Andalus" pitchFamily="18" charset="-78"/>
                <a:cs typeface="Andalus" pitchFamily="18" charset="-78"/>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35F6A042-8CBD-4D3A-986D-69425CC0B779}" type="slidenum">
              <a:rPr lang="en-US"/>
              <a:pPr/>
              <a:t>30</a:t>
            </a:fld>
            <a:endParaRPr lang="en-US" dirty="0"/>
          </a:p>
        </p:txBody>
      </p:sp>
      <p:pic>
        <p:nvPicPr>
          <p:cNvPr id="3" name="Picture 2">
            <a:extLst>
              <a:ext uri="{FF2B5EF4-FFF2-40B4-BE49-F238E27FC236}">
                <a16:creationId xmlns:a16="http://schemas.microsoft.com/office/drawing/2014/main" id="{F7E2CFCF-5184-9B09-B258-88C834D7E9CB}"/>
              </a:ext>
            </a:extLst>
          </p:cNvPr>
          <p:cNvPicPr>
            <a:picLocks noChangeAspect="1"/>
          </p:cNvPicPr>
          <p:nvPr/>
        </p:nvPicPr>
        <p:blipFill>
          <a:blip r:embed="rId2"/>
          <a:stretch>
            <a:fillRect/>
          </a:stretch>
        </p:blipFill>
        <p:spPr>
          <a:xfrm>
            <a:off x="1091302" y="304800"/>
            <a:ext cx="5157098" cy="3338512"/>
          </a:xfrm>
          <a:prstGeom prst="rect">
            <a:avLst/>
          </a:prstGeom>
        </p:spPr>
      </p:pic>
      <p:pic>
        <p:nvPicPr>
          <p:cNvPr id="8" name="Picture 7">
            <a:extLst>
              <a:ext uri="{FF2B5EF4-FFF2-40B4-BE49-F238E27FC236}">
                <a16:creationId xmlns:a16="http://schemas.microsoft.com/office/drawing/2014/main" id="{778D7835-6F10-C91D-3AB9-C4C5CA7E6A8B}"/>
              </a:ext>
            </a:extLst>
          </p:cNvPr>
          <p:cNvPicPr>
            <a:picLocks noChangeAspect="1"/>
          </p:cNvPicPr>
          <p:nvPr/>
        </p:nvPicPr>
        <p:blipFill>
          <a:blip r:embed="rId3"/>
          <a:stretch>
            <a:fillRect/>
          </a:stretch>
        </p:blipFill>
        <p:spPr>
          <a:xfrm>
            <a:off x="1295400" y="3705225"/>
            <a:ext cx="5157098" cy="3016250"/>
          </a:xfrm>
          <a:prstGeom prst="rect">
            <a:avLst/>
          </a:prstGeom>
        </p:spPr>
      </p:pic>
    </p:spTree>
    <p:extLst>
      <p:ext uri="{BB962C8B-B14F-4D97-AF65-F5344CB8AC3E}">
        <p14:creationId xmlns:p14="http://schemas.microsoft.com/office/powerpoint/2010/main" val="14102463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5B92ED-A11C-41DB-E951-A5E6F236EF05}"/>
              </a:ext>
            </a:extLst>
          </p:cNvPr>
          <p:cNvSpPr>
            <a:spLocks noGrp="1"/>
          </p:cNvSpPr>
          <p:nvPr>
            <p:ph type="sldNum" sz="quarter" idx="12"/>
          </p:nvPr>
        </p:nvSpPr>
        <p:spPr/>
        <p:txBody>
          <a:bodyPr/>
          <a:lstStyle/>
          <a:p>
            <a:fld id="{7CB945B8-FFA9-4A84-8FF9-F9CF67CC76B6}" type="slidenum">
              <a:rPr lang="en-US" smtClean="0"/>
              <a:pPr/>
              <a:t>31</a:t>
            </a:fld>
            <a:endParaRPr lang="en-US"/>
          </a:p>
        </p:txBody>
      </p:sp>
      <p:pic>
        <p:nvPicPr>
          <p:cNvPr id="1028" name="Picture 4" descr="What is the need of histogram processing in image enhancement? - Quora">
            <a:extLst>
              <a:ext uri="{FF2B5EF4-FFF2-40B4-BE49-F238E27FC236}">
                <a16:creationId xmlns:a16="http://schemas.microsoft.com/office/drawing/2014/main" id="{08B85207-64E6-343F-0486-D9875F4D3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127125"/>
            <a:ext cx="8824945"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6553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AC2ECF-1606-9BB3-1AC2-7651C8B2DA6B}"/>
              </a:ext>
            </a:extLst>
          </p:cNvPr>
          <p:cNvSpPr>
            <a:spLocks noGrp="1"/>
          </p:cNvSpPr>
          <p:nvPr>
            <p:ph type="sldNum" sz="quarter" idx="12"/>
          </p:nvPr>
        </p:nvSpPr>
        <p:spPr/>
        <p:txBody>
          <a:bodyPr/>
          <a:lstStyle/>
          <a:p>
            <a:fld id="{7CB945B8-FFA9-4A84-8FF9-F9CF67CC76B6}" type="slidenum">
              <a:rPr lang="en-US" smtClean="0"/>
              <a:pPr/>
              <a:t>32</a:t>
            </a:fld>
            <a:endParaRPr lang="en-US"/>
          </a:p>
        </p:txBody>
      </p:sp>
      <p:pic>
        <p:nvPicPr>
          <p:cNvPr id="6" name="Picture 6" descr="Figure 1 from A Comparative Study of Histogram Equalization Based Image  Enhancement Techniques for Brightness Preservation and Contrast Enhancement  | Semantic Scholar">
            <a:extLst>
              <a:ext uri="{FF2B5EF4-FFF2-40B4-BE49-F238E27FC236}">
                <a16:creationId xmlns:a16="http://schemas.microsoft.com/office/drawing/2014/main" id="{95550F7F-E723-037A-FFC8-15D000461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59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7907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E8AE46CE-841C-4633-A943-D60C2729A573}" type="slidenum">
              <a:rPr lang="en-US"/>
              <a:pPr/>
              <a:t>33</a:t>
            </a:fld>
            <a:endParaRPr lang="en-US" dirty="0"/>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Histogram Equalization</a:t>
            </a:r>
            <a:endParaRPr lang="en-US" sz="4000" dirty="0">
              <a:solidFill>
                <a:srgbClr val="000000"/>
              </a:solidFill>
              <a:latin typeface="Andalus" pitchFamily="18" charset="-78"/>
              <a:cs typeface="Andalus" pitchFamily="18" charset="-78"/>
            </a:endParaRPr>
          </a:p>
        </p:txBody>
      </p:sp>
      <p:sp>
        <p:nvSpPr>
          <p:cNvPr id="14" name="Rectangle 13"/>
          <p:cNvSpPr/>
          <p:nvPr/>
        </p:nvSpPr>
        <p:spPr>
          <a:xfrm>
            <a:off x="381000" y="1603830"/>
            <a:ext cx="8153400" cy="4074192"/>
          </a:xfrm>
          <a:prstGeom prst="rect">
            <a:avLst/>
          </a:prstGeom>
        </p:spPr>
        <p:txBody>
          <a:bodyPr wrap="square">
            <a:spAutoFit/>
          </a:bodyPr>
          <a:lstStyle/>
          <a:p>
            <a:pPr algn="just">
              <a:lnSpc>
                <a:spcPct val="150000"/>
              </a:lnSpc>
              <a:buFontTx/>
              <a:buChar char="-"/>
            </a:pPr>
            <a:r>
              <a:rPr lang="en-US" dirty="0">
                <a:latin typeface="Andalus" pitchFamily="18" charset="-78"/>
                <a:cs typeface="Andalus" pitchFamily="18" charset="-78"/>
              </a:rPr>
              <a:t>  It is a process that attempts to spread out the gray levels in an image so that they are evenly distributed across their image</a:t>
            </a:r>
          </a:p>
          <a:p>
            <a:pPr lvl="0" indent="457200" fontAlgn="base">
              <a:lnSpc>
                <a:spcPct val="150000"/>
              </a:lnSpc>
              <a:spcBef>
                <a:spcPct val="0"/>
              </a:spcBef>
              <a:spcAft>
                <a:spcPct val="0"/>
              </a:spcAft>
            </a:pPr>
            <a:r>
              <a:rPr lang="en-US" b="1" u="sng" dirty="0">
                <a:solidFill>
                  <a:srgbClr val="000000"/>
                </a:solidFill>
                <a:latin typeface="Andalus" pitchFamily="18" charset="-78"/>
                <a:ea typeface="Calibri" pitchFamily="34" charset="0"/>
                <a:cs typeface="Andalus" pitchFamily="18" charset="-78"/>
              </a:rPr>
              <a:t>Procedure to perform Histogram Equalization</a:t>
            </a:r>
            <a:endParaRPr lang="en-US" b="1" u="sng"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Find the running sum of the histogram values.</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Normalize the values from step (1) by dividing by the total number of pixels.</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Multiply the values from step (2) by the maximum gray level value and round.</a:t>
            </a:r>
            <a:endParaRPr lang="en-US" dirty="0">
              <a:latin typeface="Andalus" pitchFamily="18" charset="-78"/>
              <a:cs typeface="Andalus" pitchFamily="18" charset="-78"/>
            </a:endParaRPr>
          </a:p>
          <a:p>
            <a:pPr lvl="0" indent="457200" eaLnBrk="0" fontAlgn="base" hangingPunct="0">
              <a:lnSpc>
                <a:spcPct val="150000"/>
              </a:lnSpc>
              <a:spcBef>
                <a:spcPct val="0"/>
              </a:spcBef>
              <a:spcAft>
                <a:spcPct val="0"/>
              </a:spcAft>
              <a:buFont typeface="+mj-lt"/>
              <a:buAutoNum type="arabicPeriod"/>
            </a:pPr>
            <a:r>
              <a:rPr lang="en-US" dirty="0">
                <a:solidFill>
                  <a:srgbClr val="000000"/>
                </a:solidFill>
                <a:latin typeface="Andalus" pitchFamily="18" charset="-78"/>
                <a:ea typeface="Calibri" pitchFamily="34" charset="0"/>
                <a:cs typeface="Andalus" pitchFamily="18" charset="-78"/>
              </a:rPr>
              <a:t>Map the gray level values to the results from step (3) using a one-to-one correspondence.</a:t>
            </a:r>
            <a:endParaRPr lang="en-US" dirty="0">
              <a:latin typeface="Andalus" pitchFamily="18" charset="-78"/>
              <a:cs typeface="Andalus" pitchFamily="18" charset="-78"/>
            </a:endParaRPr>
          </a:p>
          <a:p>
            <a:pPr lvl="0" indent="457200" eaLnBrk="0" fontAlgn="base" hangingPunct="0">
              <a:spcBef>
                <a:spcPct val="0"/>
              </a:spcBef>
              <a:spcAft>
                <a:spcPct val="0"/>
              </a:spcAft>
            </a:pPr>
            <a:endParaRPr lang="en-US" dirty="0">
              <a:latin typeface="Andalus" pitchFamily="18" charset="-78"/>
              <a:cs typeface="Andalus" pitchFamily="18" charset="-78"/>
            </a:endParaRPr>
          </a:p>
          <a:p>
            <a:pPr algn="just">
              <a:lnSpc>
                <a:spcPct val="150000"/>
              </a:lnSpc>
              <a:buFontTx/>
              <a:buChar char="-"/>
            </a:pPr>
            <a:endParaRPr lang="en-US" dirty="0">
              <a:latin typeface="Andalus" pitchFamily="18" charset="-78"/>
              <a:cs typeface="Andalus" pitchFamily="18" charset="-78"/>
            </a:endParaRPr>
          </a:p>
        </p:txBody>
      </p:sp>
      <p:sp>
        <p:nvSpPr>
          <p:cNvPr id="12084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2084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pSp>
        <p:nvGrpSpPr>
          <p:cNvPr id="25" name="Group 24"/>
          <p:cNvGrpSpPr/>
          <p:nvPr/>
        </p:nvGrpSpPr>
        <p:grpSpPr>
          <a:xfrm>
            <a:off x="3505200" y="5320844"/>
            <a:ext cx="4619172" cy="1308556"/>
            <a:chOff x="2768116" y="4483038"/>
            <a:chExt cx="5356256" cy="1899154"/>
          </a:xfrm>
        </p:grpSpPr>
        <p:pic>
          <p:nvPicPr>
            <p:cNvPr id="120840" name="Picture 8"/>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68116" y="4483038"/>
              <a:ext cx="3458540" cy="967080"/>
            </a:xfrm>
            <a:prstGeom prst="rect">
              <a:avLst/>
            </a:prstGeom>
            <a:noFill/>
          </p:spPr>
        </p:pic>
        <p:pic>
          <p:nvPicPr>
            <p:cNvPr id="120842"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009530" y="5586206"/>
              <a:ext cx="4114842" cy="795986"/>
            </a:xfrm>
            <a:prstGeom prst="rect">
              <a:avLst/>
            </a:prstGeom>
            <a:noFill/>
          </p:spPr>
        </p:pic>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34</a:t>
            </a:fld>
            <a:endParaRPr lang="en-US" dirty="0"/>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Text Box 10"/>
          <p:cNvSpPr txBox="1">
            <a:spLocks noChangeArrowheads="1"/>
          </p:cNvSpPr>
          <p:nvPr/>
        </p:nvSpPr>
        <p:spPr bwMode="auto">
          <a:xfrm>
            <a:off x="1573213" y="874712"/>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
        <p:nvSpPr>
          <p:cNvPr id="21" name="Rectangle 20"/>
          <p:cNvSpPr/>
          <p:nvPr/>
        </p:nvSpPr>
        <p:spPr>
          <a:xfrm>
            <a:off x="304800" y="1669146"/>
            <a:ext cx="8153400" cy="800219"/>
          </a:xfrm>
          <a:prstGeom prst="rect">
            <a:avLst/>
          </a:prstGeom>
        </p:spPr>
        <p:txBody>
          <a:bodyPr wrap="square">
            <a:spAutoFit/>
          </a:bodyPr>
          <a:lstStyle/>
          <a:p>
            <a:pPr algn="just"/>
            <a:r>
              <a:rPr lang="en-US" sz="28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5 × 5 pixels  has the intensity distribution shown in following table. Perform histogram equalization of the image ?</a:t>
            </a:r>
          </a:p>
        </p:txBody>
      </p:sp>
      <p:graphicFrame>
        <p:nvGraphicFramePr>
          <p:cNvPr id="23" name="Table 22"/>
          <p:cNvGraphicFramePr>
            <a:graphicFrameLocks noGrp="1"/>
          </p:cNvGraphicFramePr>
          <p:nvPr/>
        </p:nvGraphicFramePr>
        <p:xfrm>
          <a:off x="3810000" y="2590797"/>
          <a:ext cx="4495800" cy="3366587"/>
        </p:xfrm>
        <a:graphic>
          <a:graphicData uri="http://schemas.openxmlformats.org/drawingml/2006/table">
            <a:tbl>
              <a:tblPr firstRow="1" bandRow="1">
                <a:tableStyleId>{E8B1032C-EA38-4F05-BA0D-38AFFFC7BED3}</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966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latin typeface="Times New Roman"/>
                          <a:ea typeface="Calibri"/>
                        </a:rPr>
                        <a:t>r</a:t>
                      </a:r>
                      <a:r>
                        <a:rPr lang="en-US" sz="2000" baseline="-25000" dirty="0" err="1">
                          <a:solidFill>
                            <a:srgbClr val="000000"/>
                          </a:solidFill>
                          <a:latin typeface="Times New Roman"/>
                          <a:ea typeface="Calibri"/>
                        </a:rPr>
                        <a:t>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latin typeface="Times New Roman"/>
                          <a:ea typeface="Calibri"/>
                        </a:rPr>
                        <a:t>n</a:t>
                      </a:r>
                      <a:r>
                        <a:rPr lang="en-US" sz="2000" baseline="-25000" dirty="0" err="1">
                          <a:solidFill>
                            <a:srgbClr val="000000"/>
                          </a:solidFill>
                          <a:latin typeface="Times New Roman"/>
                          <a:ea typeface="Calibri"/>
                        </a:rPr>
                        <a:t>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0"/>
                  </a:ext>
                </a:extLst>
              </a:tr>
              <a:tr h="371240">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1"/>
                  </a:ext>
                </a:extLst>
              </a:tr>
              <a:tr h="3712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2"/>
                  </a:ext>
                </a:extLst>
              </a:tr>
              <a:tr h="3712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3"/>
                  </a:ext>
                </a:extLst>
              </a:tr>
              <a:tr h="3712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4"/>
                  </a:ext>
                </a:extLst>
              </a:tr>
              <a:tr h="3712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5"/>
                  </a:ext>
                </a:extLst>
              </a:tr>
              <a:tr h="3712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6"/>
                  </a:ext>
                </a:extLst>
              </a:tr>
              <a:tr h="371240">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7"/>
                  </a:ext>
                </a:extLst>
              </a:tr>
              <a:tr h="371240">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77470" h="12700" prst="softRound"/>
                      <a:lightRig rig="flood" dir="t"/>
                    </a:cell3D>
                  </a:tcPr>
                </a:tc>
                <a:extLst>
                  <a:ext uri="{0D108BD9-81ED-4DB2-BD59-A6C34878D82A}">
                    <a16:rowId xmlns:a16="http://schemas.microsoft.com/office/drawing/2014/main" val="10008"/>
                  </a:ext>
                </a:extLst>
              </a:tr>
            </a:tbl>
          </a:graphicData>
        </a:graphic>
      </p:graphicFrame>
      <p:grpSp>
        <p:nvGrpSpPr>
          <p:cNvPr id="18" name="Group 17"/>
          <p:cNvGrpSpPr/>
          <p:nvPr/>
        </p:nvGrpSpPr>
        <p:grpSpPr>
          <a:xfrm>
            <a:off x="1066800" y="2895600"/>
            <a:ext cx="1473192" cy="1477328"/>
            <a:chOff x="1066800" y="2895600"/>
            <a:chExt cx="1473192" cy="1477328"/>
          </a:xfrm>
        </p:grpSpPr>
        <p:sp>
          <p:nvSpPr>
            <p:cNvPr id="180225" name="AutoShape 1"/>
            <p:cNvSpPr>
              <a:spLocks/>
            </p:cNvSpPr>
            <p:nvPr/>
          </p:nvSpPr>
          <p:spPr bwMode="auto">
            <a:xfrm>
              <a:off x="1066800"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26" name="AutoShape 2"/>
            <p:cNvSpPr>
              <a:spLocks/>
            </p:cNvSpPr>
            <p:nvPr/>
          </p:nvSpPr>
          <p:spPr bwMode="auto">
            <a:xfrm>
              <a:off x="2286000"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227" name="Rectangle 3"/>
            <p:cNvSpPr>
              <a:spLocks noChangeArrowheads="1"/>
            </p:cNvSpPr>
            <p:nvPr/>
          </p:nvSpPr>
          <p:spPr bwMode="auto">
            <a:xfrm>
              <a:off x="1066800"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3   5   5   5   3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35</a:t>
            </a:fld>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1797711371"/>
              </p:ext>
            </p:extLst>
          </p:nvPr>
        </p:nvGraphicFramePr>
        <p:xfrm>
          <a:off x="381000" y="990600"/>
          <a:ext cx="8229604" cy="5544439"/>
        </p:xfrm>
        <a:graphic>
          <a:graphicData uri="http://schemas.openxmlformats.org/drawingml/2006/table">
            <a:tbl>
              <a:tblPr/>
              <a:tblGrid>
                <a:gridCol w="1005540">
                  <a:extLst>
                    <a:ext uri="{9D8B030D-6E8A-4147-A177-3AD203B41FA5}">
                      <a16:colId xmlns:a16="http://schemas.microsoft.com/office/drawing/2014/main" val="20000"/>
                    </a:ext>
                  </a:extLst>
                </a:gridCol>
                <a:gridCol w="904689">
                  <a:extLst>
                    <a:ext uri="{9D8B030D-6E8A-4147-A177-3AD203B41FA5}">
                      <a16:colId xmlns:a16="http://schemas.microsoft.com/office/drawing/2014/main" val="20001"/>
                    </a:ext>
                  </a:extLst>
                </a:gridCol>
                <a:gridCol w="904689">
                  <a:extLst>
                    <a:ext uri="{9D8B030D-6E8A-4147-A177-3AD203B41FA5}">
                      <a16:colId xmlns:a16="http://schemas.microsoft.com/office/drawing/2014/main" val="20002"/>
                    </a:ext>
                  </a:extLst>
                </a:gridCol>
                <a:gridCol w="904689">
                  <a:extLst>
                    <a:ext uri="{9D8B030D-6E8A-4147-A177-3AD203B41FA5}">
                      <a16:colId xmlns:a16="http://schemas.microsoft.com/office/drawing/2014/main" val="20003"/>
                    </a:ext>
                  </a:extLst>
                </a:gridCol>
                <a:gridCol w="904689">
                  <a:extLst>
                    <a:ext uri="{9D8B030D-6E8A-4147-A177-3AD203B41FA5}">
                      <a16:colId xmlns:a16="http://schemas.microsoft.com/office/drawing/2014/main" val="20004"/>
                    </a:ext>
                  </a:extLst>
                </a:gridCol>
                <a:gridCol w="904689">
                  <a:extLst>
                    <a:ext uri="{9D8B030D-6E8A-4147-A177-3AD203B41FA5}">
                      <a16:colId xmlns:a16="http://schemas.microsoft.com/office/drawing/2014/main" val="20005"/>
                    </a:ext>
                  </a:extLst>
                </a:gridCol>
                <a:gridCol w="904689">
                  <a:extLst>
                    <a:ext uri="{9D8B030D-6E8A-4147-A177-3AD203B41FA5}">
                      <a16:colId xmlns:a16="http://schemas.microsoft.com/office/drawing/2014/main" val="20006"/>
                    </a:ext>
                  </a:extLst>
                </a:gridCol>
                <a:gridCol w="904689">
                  <a:extLst>
                    <a:ext uri="{9D8B030D-6E8A-4147-A177-3AD203B41FA5}">
                      <a16:colId xmlns:a16="http://schemas.microsoft.com/office/drawing/2014/main" val="20007"/>
                    </a:ext>
                  </a:extLst>
                </a:gridCol>
                <a:gridCol w="891241">
                  <a:extLst>
                    <a:ext uri="{9D8B030D-6E8A-4147-A177-3AD203B41FA5}">
                      <a16:colId xmlns:a16="http://schemas.microsoft.com/office/drawing/2014/main" val="20008"/>
                    </a:ext>
                  </a:extLst>
                </a:gridCol>
              </a:tblGrid>
              <a:tr h="58120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Gray level</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3</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4</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120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Number of pixels</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14</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1209">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Running sum</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91692">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Running sum / Total number of pixels</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20/25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25/25</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98681">
                <a:tc>
                  <a:txBody>
                    <a:bodyPr/>
                    <a:lstStyle/>
                    <a:p>
                      <a:pPr marL="0" marR="0" algn="just">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Multiply the above result by maximum gray level</a:t>
                      </a:r>
                      <a:endParaRPr lang="en-US" sz="1800" dirty="0">
                        <a:latin typeface="Andalus" pitchFamily="18" charset="-78"/>
                        <a:ea typeface="Calibri"/>
                        <a:cs typeface="Andalus" pitchFamily="18" charset="-78"/>
                      </a:endParaRPr>
                    </a:p>
                  </a:txBody>
                  <a:tcPr marL="59765" marR="597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(0/25)*7 = 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(0/25) *7 = 0</a:t>
                      </a:r>
                      <a:endParaRPr lang="en-US" sz="180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(0/25) *7 = 0</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(6/25) *7 = 2</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(20/25) *7 = 6</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(25/25) *7 = 7</a:t>
                      </a:r>
                      <a:endParaRPr lang="en-US" sz="1800" dirty="0">
                        <a:latin typeface="Andalus" pitchFamily="18" charset="-78"/>
                        <a:ea typeface="Calibri"/>
                        <a:cs typeface="Andalus" pitchFamily="18" charset="-78"/>
                      </a:endParaRPr>
                    </a:p>
                  </a:txBody>
                  <a:tcPr marL="59765" marR="597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Text Box 10">
            <a:extLst>
              <a:ext uri="{FF2B5EF4-FFF2-40B4-BE49-F238E27FC236}">
                <a16:creationId xmlns:a16="http://schemas.microsoft.com/office/drawing/2014/main" id="{029FAD27-60FC-8E4E-7050-AE36D7B9049B}"/>
              </a:ext>
            </a:extLst>
          </p:cNvPr>
          <p:cNvSpPr txBox="1">
            <a:spLocks noChangeArrowheads="1"/>
          </p:cNvSpPr>
          <p:nvPr/>
        </p:nvSpPr>
        <p:spPr bwMode="auto">
          <a:xfrm>
            <a:off x="762000" y="304800"/>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36</a:t>
            </a:fld>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21" name="Rectangle 20"/>
          <p:cNvSpPr/>
          <p:nvPr/>
        </p:nvSpPr>
        <p:spPr>
          <a:xfrm>
            <a:off x="838200" y="1727202"/>
            <a:ext cx="5412059" cy="369332"/>
          </a:xfrm>
          <a:prstGeom prst="rect">
            <a:avLst/>
          </a:prstGeom>
        </p:spPr>
        <p:txBody>
          <a:bodyPr wrap="none">
            <a:spAutoFit/>
          </a:bodyPr>
          <a:lstStyle/>
          <a:p>
            <a:pPr algn="just"/>
            <a:r>
              <a:rPr lang="en-US" dirty="0">
                <a:latin typeface="Andalus" pitchFamily="18" charset="-78"/>
                <a:cs typeface="Andalus" pitchFamily="18" charset="-78"/>
              </a:rPr>
              <a:t>Mapping of gray level by a one-to-one correspondence</a:t>
            </a:r>
          </a:p>
        </p:txBody>
      </p:sp>
      <p:graphicFrame>
        <p:nvGraphicFramePr>
          <p:cNvPr id="17" name="Table 16"/>
          <p:cNvGraphicFramePr>
            <a:graphicFrameLocks noGrp="1"/>
          </p:cNvGraphicFramePr>
          <p:nvPr/>
        </p:nvGraphicFramePr>
        <p:xfrm>
          <a:off x="1181100" y="2209800"/>
          <a:ext cx="6781800" cy="4114800"/>
        </p:xfrm>
        <a:graphic>
          <a:graphicData uri="http://schemas.openxmlformats.org/drawingml/2006/table">
            <a:tbl>
              <a:tblPr/>
              <a:tblGrid>
                <a:gridCol w="2890603">
                  <a:extLst>
                    <a:ext uri="{9D8B030D-6E8A-4147-A177-3AD203B41FA5}">
                      <a16:colId xmlns:a16="http://schemas.microsoft.com/office/drawing/2014/main" val="20000"/>
                    </a:ext>
                  </a:extLst>
                </a:gridCol>
                <a:gridCol w="3891197">
                  <a:extLst>
                    <a:ext uri="{9D8B030D-6E8A-4147-A177-3AD203B41FA5}">
                      <a16:colId xmlns:a16="http://schemas.microsoft.com/office/drawing/2014/main" val="20001"/>
                    </a:ext>
                  </a:extLst>
                </a:gridCol>
              </a:tblGrid>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Original gray level</a:t>
                      </a:r>
                      <a:endParaRPr lang="en-US" sz="1800" dirty="0">
                        <a:latin typeface="Andalus" pitchFamily="18" charset="-78"/>
                        <a:ea typeface="Calibri"/>
                        <a:cs typeface="Andalus"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Histogram equalized values</a:t>
                      </a:r>
                      <a:endParaRPr lang="en-US" sz="1800">
                        <a:latin typeface="Andalus" pitchFamily="18" charset="-78"/>
                        <a:ea typeface="Calibri"/>
                        <a:cs typeface="Andalus"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0</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1</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2</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0</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3</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2</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4</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6</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5</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6</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57200">
                <a:tc>
                  <a:txBody>
                    <a:bodyPr/>
                    <a:lstStyle/>
                    <a:p>
                      <a:pPr marL="0" marR="0" algn="ctr">
                        <a:lnSpc>
                          <a:spcPct val="115000"/>
                        </a:lnSpc>
                        <a:spcBef>
                          <a:spcPts val="0"/>
                        </a:spcBef>
                        <a:spcAft>
                          <a:spcPts val="0"/>
                        </a:spcAft>
                      </a:pPr>
                      <a:r>
                        <a:rPr lang="en-US" sz="1800">
                          <a:solidFill>
                            <a:srgbClr val="000000"/>
                          </a:solidFill>
                          <a:latin typeface="Andalus" pitchFamily="18" charset="-78"/>
                          <a:ea typeface="Calibri"/>
                          <a:cs typeface="Andalus" pitchFamily="18" charset="-78"/>
                        </a:rPr>
                        <a:t>7</a:t>
                      </a:r>
                      <a:endParaRPr lang="en-US" sz="180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solidFill>
                            <a:srgbClr val="000000"/>
                          </a:solidFill>
                          <a:latin typeface="Andalus" pitchFamily="18" charset="-78"/>
                          <a:ea typeface="Calibri"/>
                          <a:cs typeface="Andalus" pitchFamily="18" charset="-78"/>
                        </a:rPr>
                        <a:t>7</a:t>
                      </a:r>
                      <a:endParaRPr lang="en-US" sz="1800" dirty="0">
                        <a:latin typeface="Andalus" pitchFamily="18" charset="-78"/>
                        <a:ea typeface="Calibri"/>
                        <a:cs typeface="Andalus" pitchFamily="18" charset="-7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Text Box 10">
            <a:extLst>
              <a:ext uri="{FF2B5EF4-FFF2-40B4-BE49-F238E27FC236}">
                <a16:creationId xmlns:a16="http://schemas.microsoft.com/office/drawing/2014/main" id="{DE0F6CFA-AA71-0A40-278F-6336A25F9866}"/>
              </a:ext>
            </a:extLst>
          </p:cNvPr>
          <p:cNvSpPr txBox="1">
            <a:spLocks noChangeArrowheads="1"/>
          </p:cNvSpPr>
          <p:nvPr/>
        </p:nvSpPr>
        <p:spPr bwMode="auto">
          <a:xfrm>
            <a:off x="1573213" y="874712"/>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F997EA7C-8099-4334-A943-206837FE58A2}" type="slidenum">
              <a:rPr lang="en-US"/>
              <a:pPr/>
              <a:t>37</a:t>
            </a:fld>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grpSp>
        <p:nvGrpSpPr>
          <p:cNvPr id="29" name="Group 28"/>
          <p:cNvGrpSpPr/>
          <p:nvPr/>
        </p:nvGrpSpPr>
        <p:grpSpPr>
          <a:xfrm>
            <a:off x="1066800" y="2895600"/>
            <a:ext cx="6477000" cy="1477328"/>
            <a:chOff x="1066800" y="2895600"/>
            <a:chExt cx="6477000" cy="1477328"/>
          </a:xfrm>
        </p:grpSpPr>
        <p:grpSp>
          <p:nvGrpSpPr>
            <p:cNvPr id="16" name="Group 15"/>
            <p:cNvGrpSpPr/>
            <p:nvPr/>
          </p:nvGrpSpPr>
          <p:grpSpPr>
            <a:xfrm>
              <a:off x="1066800" y="2895600"/>
              <a:ext cx="1473192" cy="1477328"/>
              <a:chOff x="1066800" y="2895600"/>
              <a:chExt cx="1473192" cy="1477328"/>
            </a:xfrm>
          </p:grpSpPr>
          <p:sp>
            <p:nvSpPr>
              <p:cNvPr id="18" name="AutoShape 1"/>
              <p:cNvSpPr>
                <a:spLocks/>
              </p:cNvSpPr>
              <p:nvPr/>
            </p:nvSpPr>
            <p:spPr bwMode="auto">
              <a:xfrm>
                <a:off x="1066800"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AutoShape 2"/>
              <p:cNvSpPr>
                <a:spLocks/>
              </p:cNvSpPr>
              <p:nvPr/>
            </p:nvSpPr>
            <p:spPr bwMode="auto">
              <a:xfrm>
                <a:off x="2286000"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3"/>
              <p:cNvSpPr>
                <a:spLocks noChangeArrowheads="1"/>
              </p:cNvSpPr>
              <p:nvPr/>
            </p:nvSpPr>
            <p:spPr bwMode="auto">
              <a:xfrm>
                <a:off x="1066800"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3   5   5   5   3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3   4   5   4   3</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4   4   4   4   4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8" name="Group 27"/>
            <p:cNvGrpSpPr/>
            <p:nvPr/>
          </p:nvGrpSpPr>
          <p:grpSpPr>
            <a:xfrm>
              <a:off x="3352800" y="3124199"/>
              <a:ext cx="2270125" cy="914399"/>
              <a:chOff x="3352800" y="3124199"/>
              <a:chExt cx="2270125" cy="914399"/>
            </a:xfrm>
          </p:grpSpPr>
          <p:sp>
            <p:nvSpPr>
              <p:cNvPr id="250883" name="Text Box 3"/>
              <p:cNvSpPr txBox="1">
                <a:spLocks noChangeArrowheads="1"/>
              </p:cNvSpPr>
              <p:nvPr/>
            </p:nvSpPr>
            <p:spPr bwMode="auto">
              <a:xfrm>
                <a:off x="3740244" y="3124199"/>
                <a:ext cx="1524541" cy="9143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ndalus" pitchFamily="18" charset="-78"/>
                    <a:cs typeface="Arial" pitchFamily="34" charset="0"/>
                  </a:rPr>
                  <a:t>Histogram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ndalus" pitchFamily="18" charset="-7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ndalus" pitchFamily="18" charset="-78"/>
                    <a:cs typeface="Arial" pitchFamily="34" charset="0"/>
                  </a:rPr>
                  <a:t>Equalization</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250884" name="AutoShape 4"/>
              <p:cNvCxnSpPr>
                <a:cxnSpLocks noChangeShapeType="1"/>
              </p:cNvCxnSpPr>
              <p:nvPr/>
            </p:nvCxnSpPr>
            <p:spPr bwMode="auto">
              <a:xfrm>
                <a:off x="3352800" y="3592849"/>
                <a:ext cx="2270125" cy="0"/>
              </a:xfrm>
              <a:prstGeom prst="straightConnector1">
                <a:avLst/>
              </a:prstGeom>
              <a:noFill/>
              <a:ln w="9525">
                <a:solidFill>
                  <a:srgbClr val="000000"/>
                </a:solidFill>
                <a:round/>
                <a:headEnd/>
                <a:tailEnd type="triangle" w="med" len="med"/>
              </a:ln>
            </p:spPr>
          </p:cxnSp>
        </p:grpSp>
        <p:grpSp>
          <p:nvGrpSpPr>
            <p:cNvPr id="27" name="Group 26"/>
            <p:cNvGrpSpPr/>
            <p:nvPr/>
          </p:nvGrpSpPr>
          <p:grpSpPr>
            <a:xfrm>
              <a:off x="6070608" y="2895600"/>
              <a:ext cx="1473192" cy="1477328"/>
              <a:chOff x="6070608" y="2895600"/>
              <a:chExt cx="1473192" cy="1477328"/>
            </a:xfrm>
          </p:grpSpPr>
          <p:sp>
            <p:nvSpPr>
              <p:cNvPr id="24" name="AutoShape 1"/>
              <p:cNvSpPr>
                <a:spLocks/>
              </p:cNvSpPr>
              <p:nvPr/>
            </p:nvSpPr>
            <p:spPr bwMode="auto">
              <a:xfrm>
                <a:off x="6070608" y="2895601"/>
                <a:ext cx="271463" cy="1447800"/>
              </a:xfrm>
              <a:prstGeom prst="leftBracket">
                <a:avLst>
                  <a:gd name="adj" fmla="val 109115"/>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AutoShape 2"/>
              <p:cNvSpPr>
                <a:spLocks/>
              </p:cNvSpPr>
              <p:nvPr/>
            </p:nvSpPr>
            <p:spPr bwMode="auto">
              <a:xfrm>
                <a:off x="7289808" y="2895600"/>
                <a:ext cx="253992" cy="1447801"/>
              </a:xfrm>
              <a:prstGeom prst="rightBracket">
                <a:avLst>
                  <a:gd name="adj" fmla="val 67147"/>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3"/>
              <p:cNvSpPr>
                <a:spLocks noChangeArrowheads="1"/>
              </p:cNvSpPr>
              <p:nvPr/>
            </p:nvSpPr>
            <p:spPr bwMode="auto">
              <a:xfrm>
                <a:off x="6070608" y="2895600"/>
                <a:ext cx="1454244"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6   6   6   6   6</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2   6   7   6   2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2   7   7   7   2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2   6   7   6   2</a:t>
                </a:r>
                <a:endParaRPr lang="en-US" sz="1050" dirty="0">
                  <a:latin typeface="Arial" pitchFamily="34" charset="0"/>
                  <a:cs typeface="Arial" pitchFamily="34" charset="0"/>
                </a:endParaRPr>
              </a:p>
              <a:p>
                <a:pPr lvl="0" eaLnBrk="0" fontAlgn="base" hangingPunct="0">
                  <a:spcBef>
                    <a:spcPct val="0"/>
                  </a:spcBef>
                  <a:spcAft>
                    <a:spcPct val="0"/>
                  </a:spcAft>
                </a:pPr>
                <a:r>
                  <a:rPr lang="en-US" dirty="0">
                    <a:solidFill>
                      <a:srgbClr val="000000"/>
                    </a:solidFill>
                    <a:latin typeface="Times New Roman" pitchFamily="18" charset="0"/>
                    <a:ea typeface="Times New Roman" pitchFamily="18" charset="0"/>
                    <a:cs typeface="Times New Roman" pitchFamily="18" charset="0"/>
                  </a:rPr>
                  <a:t>6   6   6   6   6</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2" name="Text Box 10">
            <a:extLst>
              <a:ext uri="{FF2B5EF4-FFF2-40B4-BE49-F238E27FC236}">
                <a16:creationId xmlns:a16="http://schemas.microsoft.com/office/drawing/2014/main" id="{C8AA7332-5D13-FE83-7CAF-7B6DAAE990AF}"/>
              </a:ext>
            </a:extLst>
          </p:cNvPr>
          <p:cNvSpPr txBox="1">
            <a:spLocks noChangeArrowheads="1"/>
          </p:cNvSpPr>
          <p:nvPr/>
        </p:nvSpPr>
        <p:spPr bwMode="auto">
          <a:xfrm>
            <a:off x="1573213" y="874712"/>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B7AC40C-5330-407F-A2BB-C18C08344A26}" type="slidenum">
              <a:rPr lang="en-US"/>
              <a:pPr/>
              <a:t>38</a:t>
            </a:fld>
            <a:endParaRPr lang="en-US"/>
          </a:p>
        </p:txBody>
      </p:sp>
      <p:sp>
        <p:nvSpPr>
          <p:cNvPr id="282635" name="Text Box 11"/>
          <p:cNvSpPr txBox="1">
            <a:spLocks noChangeArrowheads="1"/>
          </p:cNvSpPr>
          <p:nvPr/>
        </p:nvSpPr>
        <p:spPr bwMode="auto">
          <a:xfrm>
            <a:off x="547688" y="1602235"/>
            <a:ext cx="7986712" cy="1015663"/>
          </a:xfrm>
          <a:prstGeom prst="rect">
            <a:avLst/>
          </a:prstGeom>
          <a:noFill/>
          <a:ln w="9525">
            <a:noFill/>
            <a:miter lim="800000"/>
            <a:headEnd/>
            <a:tailEnd/>
          </a:ln>
          <a:effectLst/>
        </p:spPr>
        <p:txBody>
          <a:bodyPr>
            <a:spAutoFit/>
          </a:bodyPr>
          <a:lstStyle/>
          <a:p>
            <a:pPr algn="just"/>
            <a:r>
              <a:rPr lang="en-US" sz="24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64 × 64 pixels (MN = 4096) has the intensity distribution shown in following table. Get the histogram equalization transformation function and give the </a:t>
            </a:r>
            <a:r>
              <a:rPr lang="en-US" dirty="0" err="1">
                <a:latin typeface="Andalus" pitchFamily="18" charset="-78"/>
                <a:cs typeface="Andalus" pitchFamily="18" charset="-78"/>
              </a:rPr>
              <a:t>p</a:t>
            </a:r>
            <a:r>
              <a:rPr lang="en-US" baseline="-25000" dirty="0" err="1">
                <a:latin typeface="Andalus" pitchFamily="18" charset="-78"/>
                <a:cs typeface="Andalus" pitchFamily="18" charset="-78"/>
              </a:rPr>
              <a:t>s</a:t>
            </a:r>
            <a:r>
              <a:rPr lang="en-US" dirty="0">
                <a:latin typeface="Andalus" pitchFamily="18" charset="-78"/>
                <a:cs typeface="Andalus" pitchFamily="18" charset="-78"/>
              </a:rPr>
              <a:t>(</a:t>
            </a:r>
            <a:r>
              <a:rPr lang="en-US" dirty="0" err="1">
                <a:latin typeface="Andalus" pitchFamily="18" charset="-78"/>
                <a:cs typeface="Andalus" pitchFamily="18" charset="-78"/>
              </a:rPr>
              <a:t>s</a:t>
            </a:r>
            <a:r>
              <a:rPr lang="en-US" baseline="-25000" dirty="0" err="1">
                <a:latin typeface="Andalus" pitchFamily="18" charset="-78"/>
                <a:cs typeface="Andalus" pitchFamily="18" charset="-78"/>
              </a:rPr>
              <a:t>k</a:t>
            </a:r>
            <a:r>
              <a:rPr lang="en-US" dirty="0">
                <a:latin typeface="Andalus" pitchFamily="18" charset="-78"/>
                <a:cs typeface="Andalus" pitchFamily="18" charset="-78"/>
              </a:rPr>
              <a:t>) for each s</a:t>
            </a:r>
            <a:r>
              <a:rPr lang="en-US" baseline="-25000" dirty="0">
                <a:latin typeface="Andalus" pitchFamily="18" charset="-78"/>
                <a:cs typeface="Andalus" pitchFamily="18" charset="-78"/>
              </a:rPr>
              <a:t>k</a:t>
            </a:r>
            <a:r>
              <a:rPr lang="en-US" dirty="0">
                <a:latin typeface="Andalus" pitchFamily="18" charset="-78"/>
                <a:cs typeface="Andalus" pitchFamily="18" charset="-78"/>
              </a:rPr>
              <a:t>.</a:t>
            </a:r>
          </a:p>
        </p:txBody>
      </p:sp>
      <p:pic>
        <p:nvPicPr>
          <p:cNvPr id="282636" name="Picture 12"/>
          <p:cNvPicPr>
            <a:picLocks noChangeAspect="1" noChangeArrowheads="1"/>
          </p:cNvPicPr>
          <p:nvPr/>
        </p:nvPicPr>
        <p:blipFill>
          <a:blip r:embed="rId2"/>
          <a:srcRect/>
          <a:stretch>
            <a:fillRect/>
          </a:stretch>
        </p:blipFill>
        <p:spPr bwMode="auto">
          <a:xfrm>
            <a:off x="1941513" y="2704825"/>
            <a:ext cx="5260975" cy="3751537"/>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726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7"/>
          <p:cNvSpPr>
            <a:spLocks noGrp="1"/>
          </p:cNvSpPr>
          <p:nvPr>
            <p:ph type="sldNum" sz="quarter" idx="12"/>
          </p:nvPr>
        </p:nvSpPr>
        <p:spPr/>
        <p:txBody>
          <a:bodyPr/>
          <a:lstStyle/>
          <a:p>
            <a:fld id="{EEAFE481-7166-4AA2-90BD-8B81143CF660}" type="slidenum">
              <a:rPr lang="en-US"/>
              <a:pPr/>
              <a:t>39</a:t>
            </a:fld>
            <a:endParaRPr lang="en-US"/>
          </a:p>
        </p:txBody>
      </p:sp>
      <p:sp>
        <p:nvSpPr>
          <p:cNvPr id="283654" name="Rectangle 6"/>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grpSp>
        <p:nvGrpSpPr>
          <p:cNvPr id="23" name="Group 22"/>
          <p:cNvGrpSpPr/>
          <p:nvPr/>
        </p:nvGrpSpPr>
        <p:grpSpPr>
          <a:xfrm>
            <a:off x="95281" y="1066800"/>
            <a:ext cx="8842375" cy="5486400"/>
            <a:chOff x="32701" y="87085"/>
            <a:chExt cx="8904955" cy="6040665"/>
          </a:xfrm>
        </p:grpSpPr>
        <p:graphicFrame>
          <p:nvGraphicFramePr>
            <p:cNvPr id="283655" name="Object 7"/>
            <p:cNvGraphicFramePr>
              <a:graphicFrameLocks noChangeAspect="1"/>
            </p:cNvGraphicFramePr>
            <p:nvPr/>
          </p:nvGraphicFramePr>
          <p:xfrm>
            <a:off x="766763" y="2935288"/>
            <a:ext cx="4938712" cy="909637"/>
          </p:xfrm>
          <a:graphic>
            <a:graphicData uri="http://schemas.openxmlformats.org/presentationml/2006/ole">
              <mc:AlternateContent xmlns:mc="http://schemas.openxmlformats.org/markup-compatibility/2006">
                <mc:Choice xmlns:v="urn:schemas-microsoft-com:vml" Requires="v">
                  <p:oleObj name="Equation" r:id="rId2" imgW="2412720" imgH="444240" progId="">
                    <p:embed/>
                  </p:oleObj>
                </mc:Choice>
                <mc:Fallback>
                  <p:oleObj name="Equation" r:id="rId2" imgW="2412720" imgH="4442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935288"/>
                          <a:ext cx="4938712"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6" name="Object 8"/>
            <p:cNvGraphicFramePr>
              <a:graphicFrameLocks noChangeAspect="1"/>
            </p:cNvGraphicFramePr>
            <p:nvPr/>
          </p:nvGraphicFramePr>
          <p:xfrm>
            <a:off x="6950075" y="3068638"/>
            <a:ext cx="768350" cy="488950"/>
          </p:xfrm>
          <a:graphic>
            <a:graphicData uri="http://schemas.openxmlformats.org/presentationml/2006/ole">
              <mc:AlternateContent xmlns:mc="http://schemas.openxmlformats.org/markup-compatibility/2006">
                <mc:Choice xmlns:v="urn:schemas-microsoft-com:vml" Requires="v">
                  <p:oleObj name="Equation" r:id="rId4" imgW="279360" imgH="177480" progId="">
                    <p:embed/>
                  </p:oleObj>
                </mc:Choice>
                <mc:Fallback>
                  <p:oleObj name="Equation" r:id="rId4" imgW="279360" imgH="17748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075" y="3068638"/>
                          <a:ext cx="7683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7" name="Object 9"/>
            <p:cNvGraphicFramePr>
              <a:graphicFrameLocks noChangeAspect="1"/>
            </p:cNvGraphicFramePr>
            <p:nvPr/>
          </p:nvGraphicFramePr>
          <p:xfrm>
            <a:off x="760413" y="3751263"/>
            <a:ext cx="6045200" cy="923925"/>
          </p:xfrm>
          <a:graphic>
            <a:graphicData uri="http://schemas.openxmlformats.org/presentationml/2006/ole">
              <mc:AlternateContent xmlns:mc="http://schemas.openxmlformats.org/markup-compatibility/2006">
                <mc:Choice xmlns:v="urn:schemas-microsoft-com:vml" Requires="v">
                  <p:oleObj name="Equation" r:id="rId6" imgW="2908080" imgH="444240" progId="">
                    <p:embed/>
                  </p:oleObj>
                </mc:Choice>
                <mc:Fallback>
                  <p:oleObj name="Equation" r:id="rId6" imgW="2908080" imgH="444240"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413" y="3751263"/>
                          <a:ext cx="60452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8" name="Object 10"/>
            <p:cNvGraphicFramePr>
              <a:graphicFrameLocks noChangeAspect="1"/>
            </p:cNvGraphicFramePr>
            <p:nvPr/>
          </p:nvGraphicFramePr>
          <p:xfrm>
            <a:off x="6942138" y="3910013"/>
            <a:ext cx="820737" cy="500062"/>
          </p:xfrm>
          <a:graphic>
            <a:graphicData uri="http://schemas.openxmlformats.org/presentationml/2006/ole">
              <mc:AlternateContent xmlns:mc="http://schemas.openxmlformats.org/markup-compatibility/2006">
                <mc:Choice xmlns:v="urn:schemas-microsoft-com:vml" Requires="v">
                  <p:oleObj name="Equation" r:id="rId8" imgW="291960" imgH="177480" progId="">
                    <p:embed/>
                  </p:oleObj>
                </mc:Choice>
                <mc:Fallback>
                  <p:oleObj name="Equation" r:id="rId8" imgW="291960" imgH="17748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2138" y="3910013"/>
                          <a:ext cx="8207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9" name="Object 11"/>
            <p:cNvGraphicFramePr>
              <a:graphicFrameLocks noChangeAspect="1"/>
            </p:cNvGraphicFramePr>
            <p:nvPr/>
          </p:nvGraphicFramePr>
          <p:xfrm>
            <a:off x="1905000" y="4602163"/>
            <a:ext cx="5565775" cy="1525587"/>
          </p:xfrm>
          <a:graphic>
            <a:graphicData uri="http://schemas.openxmlformats.org/presentationml/2006/ole">
              <mc:AlternateContent xmlns:mc="http://schemas.openxmlformats.org/markup-compatibility/2006">
                <mc:Choice xmlns:v="urn:schemas-microsoft-com:vml" Requires="v">
                  <p:oleObj name="Equation" r:id="rId10" imgW="2501640" imgH="685800" progId="">
                    <p:embed/>
                  </p:oleObj>
                </mc:Choice>
                <mc:Fallback>
                  <p:oleObj name="Equation" r:id="rId10" imgW="2501640" imgH="685800" progId="">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4602163"/>
                          <a:ext cx="5565775" cy="152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2"/>
            <p:cNvPicPr>
              <a:picLocks noChangeAspect="1" noChangeArrowheads="1"/>
            </p:cNvPicPr>
            <p:nvPr/>
          </p:nvPicPr>
          <p:blipFill>
            <a:blip r:embed="rId12"/>
            <a:srcRect/>
            <a:stretch>
              <a:fillRect/>
            </a:stretch>
          </p:blipFill>
          <p:spPr bwMode="auto">
            <a:xfrm>
              <a:off x="32701" y="87085"/>
              <a:ext cx="3724808" cy="2656116"/>
            </a:xfrm>
            <a:prstGeom prst="rect">
              <a:avLst/>
            </a:prstGeom>
            <a:noFill/>
            <a:ln w="9525">
              <a:noFill/>
              <a:miter lim="800000"/>
              <a:headEnd/>
              <a:tailEnd/>
            </a:ln>
            <a:effectLst/>
          </p:spPr>
        </p:pic>
        <p:grpSp>
          <p:nvGrpSpPr>
            <p:cNvPr id="20" name="Group 19"/>
            <p:cNvGrpSpPr/>
            <p:nvPr/>
          </p:nvGrpSpPr>
          <p:grpSpPr>
            <a:xfrm>
              <a:off x="3810000" y="722088"/>
              <a:ext cx="5127656" cy="1828800"/>
              <a:chOff x="2768116" y="4483038"/>
              <a:chExt cx="5356256" cy="1899154"/>
            </a:xfrm>
          </p:grpSpPr>
          <p:pic>
            <p:nvPicPr>
              <p:cNvPr id="21" name="Picture 8"/>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2768116" y="4483038"/>
                <a:ext cx="3458540" cy="967080"/>
              </a:xfrm>
              <a:prstGeom prst="rect">
                <a:avLst/>
              </a:prstGeom>
              <a:noFill/>
            </p:spPr>
          </p:pic>
          <p:pic>
            <p:nvPicPr>
              <p:cNvPr id="22" name="Picture 10"/>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a:off x="4009530" y="5586206"/>
                <a:ext cx="4114842" cy="795986"/>
              </a:xfrm>
              <a:prstGeom prst="rect">
                <a:avLst/>
              </a:prstGeom>
              <a:noFill/>
            </p:spPr>
          </p:pic>
        </p:grpSp>
      </p:grpSp>
      <p:sp>
        <p:nvSpPr>
          <p:cNvPr id="2" name="Text Box 10">
            <a:extLst>
              <a:ext uri="{FF2B5EF4-FFF2-40B4-BE49-F238E27FC236}">
                <a16:creationId xmlns:a16="http://schemas.microsoft.com/office/drawing/2014/main" id="{E8DEC75A-CC76-F6C6-F7F6-9A09299B226C}"/>
              </a:ext>
            </a:extLst>
          </p:cNvPr>
          <p:cNvSpPr txBox="1">
            <a:spLocks noChangeArrowheads="1"/>
          </p:cNvSpPr>
          <p:nvPr/>
        </p:nvSpPr>
        <p:spPr bwMode="auto">
          <a:xfrm>
            <a:off x="817879" y="260425"/>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ctr">
              <a:defRPr/>
            </a:pPr>
            <a:r>
              <a:rPr lang="en-US" sz="4000" dirty="0">
                <a:solidFill>
                  <a:srgbClr val="000000"/>
                </a:solidFill>
                <a:latin typeface="Andalus" pitchFamily="18" charset="-78"/>
                <a:cs typeface="Andalus" pitchFamily="18" charset="-78"/>
              </a:rPr>
              <a:t>Spatial domain methods</a:t>
            </a:r>
          </a:p>
        </p:txBody>
      </p:sp>
      <p:sp>
        <p:nvSpPr>
          <p:cNvPr id="7" name="TextBox 6"/>
          <p:cNvSpPr txBox="1"/>
          <p:nvPr/>
        </p:nvSpPr>
        <p:spPr>
          <a:xfrm>
            <a:off x="838200" y="2129964"/>
            <a:ext cx="7086600" cy="3416320"/>
          </a:xfrm>
          <a:prstGeom prst="rect">
            <a:avLst/>
          </a:prstGeom>
          <a:noFill/>
        </p:spPr>
        <p:txBody>
          <a:bodyPr wrap="square" rtlCol="0">
            <a:spAutoFit/>
          </a:bodyPr>
          <a:lstStyle/>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Point Processing</a:t>
            </a:r>
          </a:p>
          <a:p>
            <a:pPr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Histogram processing</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5" action="ppaction://hlinksldjump"/>
              </a:rPr>
              <a:t>Fundamentals of Spatial filtering</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6" action="ppaction://hlinksldjump"/>
              </a:rPr>
              <a:t> Smoothing Spatial filters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7" action="ppaction://hlinksldjump"/>
              </a:rPr>
              <a:t>Sharpening spatial filters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 action="ppaction://noaction"/>
              </a:rPr>
              <a:t>Combining spatial enhancement methods</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p:txBody>
      </p:sp>
      <p:sp>
        <p:nvSpPr>
          <p:cNvPr id="9" name="Slide Number Placeholder 8"/>
          <p:cNvSpPr>
            <a:spLocks noGrp="1"/>
          </p:cNvSpPr>
          <p:nvPr>
            <p:ph type="sldNum" sz="quarter" idx="12"/>
          </p:nvPr>
        </p:nvSpPr>
        <p:spPr/>
        <p:txBody>
          <a:bodyPr/>
          <a:lstStyle/>
          <a:p>
            <a:fld id="{A876E694-3EFE-4364-8220-4443379FC99E}" type="slidenum">
              <a:rPr lang="en-US" smtClean="0"/>
              <a:pPr/>
              <a:t>4</a:t>
            </a:fld>
            <a:endParaRPr 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7429E55-F951-45F5-BDFC-169D0E76B9B9}" type="slidenum">
              <a:rPr lang="en-US"/>
              <a:pPr/>
              <a:t>40</a:t>
            </a:fld>
            <a:endParaRPr lang="en-US"/>
          </a:p>
        </p:txBody>
      </p:sp>
      <p:sp>
        <p:nvSpPr>
          <p:cNvPr id="284677" name="Rectangle 5"/>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pic>
        <p:nvPicPr>
          <p:cNvPr id="185345" name="Picture 1"/>
          <p:cNvPicPr>
            <a:picLocks noChangeAspect="1" noChangeArrowheads="1"/>
          </p:cNvPicPr>
          <p:nvPr/>
        </p:nvPicPr>
        <p:blipFill>
          <a:blip r:embed="rId3"/>
          <a:srcRect/>
          <a:stretch>
            <a:fillRect/>
          </a:stretch>
        </p:blipFill>
        <p:spPr bwMode="auto">
          <a:xfrm>
            <a:off x="243175" y="1905000"/>
            <a:ext cx="8657650" cy="2743200"/>
          </a:xfrm>
          <a:prstGeom prst="rect">
            <a:avLst/>
          </a:prstGeom>
          <a:noFill/>
          <a:ln w="9525">
            <a:noFill/>
            <a:miter lim="800000"/>
            <a:headEnd/>
            <a:tailEnd/>
          </a:ln>
          <a:effectLst/>
        </p:spPr>
      </p:pic>
      <p:grpSp>
        <p:nvGrpSpPr>
          <p:cNvPr id="20" name="Group 19"/>
          <p:cNvGrpSpPr/>
          <p:nvPr/>
        </p:nvGrpSpPr>
        <p:grpSpPr>
          <a:xfrm>
            <a:off x="533400" y="4773740"/>
            <a:ext cx="7926705" cy="1055560"/>
            <a:chOff x="533400" y="4773740"/>
            <a:chExt cx="7926705" cy="1055560"/>
          </a:xfrm>
        </p:grpSpPr>
        <p:pic>
          <p:nvPicPr>
            <p:cNvPr id="185346" name="Picture 2"/>
            <p:cNvPicPr>
              <a:picLocks noChangeAspect="1" noChangeArrowheads="1"/>
            </p:cNvPicPr>
            <p:nvPr/>
          </p:nvPicPr>
          <p:blipFill>
            <a:blip r:embed="rId4"/>
            <a:srcRect/>
            <a:stretch>
              <a:fillRect/>
            </a:stretch>
          </p:blipFill>
          <p:spPr bwMode="auto">
            <a:xfrm>
              <a:off x="584208" y="4773740"/>
              <a:ext cx="762000" cy="301256"/>
            </a:xfrm>
            <a:prstGeom prst="rect">
              <a:avLst/>
            </a:prstGeom>
            <a:noFill/>
            <a:ln w="9525">
              <a:noFill/>
              <a:miter lim="800000"/>
              <a:headEnd/>
              <a:tailEnd/>
            </a:ln>
            <a:effectLst/>
          </p:spPr>
        </p:pic>
        <p:pic>
          <p:nvPicPr>
            <p:cNvPr id="185349" name="Picture 5"/>
            <p:cNvPicPr>
              <a:picLocks noChangeAspect="1" noChangeArrowheads="1"/>
            </p:cNvPicPr>
            <p:nvPr/>
          </p:nvPicPr>
          <p:blipFill>
            <a:blip r:embed="rId5"/>
            <a:srcRect/>
            <a:stretch>
              <a:fillRect/>
            </a:stretch>
          </p:blipFill>
          <p:spPr bwMode="auto">
            <a:xfrm>
              <a:off x="533400" y="5105400"/>
              <a:ext cx="7926705" cy="723900"/>
            </a:xfrm>
            <a:prstGeom prst="rect">
              <a:avLst/>
            </a:prstGeom>
            <a:noFill/>
            <a:ln w="9525">
              <a:noFill/>
              <a:miter lim="800000"/>
              <a:headEnd/>
              <a:tailEnd/>
            </a:ln>
            <a:effectLst/>
          </p:spPr>
        </p:pic>
      </p:grpSp>
      <p:sp>
        <p:nvSpPr>
          <p:cNvPr id="2" name="Text Box 10">
            <a:extLst>
              <a:ext uri="{FF2B5EF4-FFF2-40B4-BE49-F238E27FC236}">
                <a16:creationId xmlns:a16="http://schemas.microsoft.com/office/drawing/2014/main" id="{8C62BED3-11FC-6DCE-EBE0-04E2EDB9072E}"/>
              </a:ext>
            </a:extLst>
          </p:cNvPr>
          <p:cNvSpPr txBox="1">
            <a:spLocks noChangeArrowheads="1"/>
          </p:cNvSpPr>
          <p:nvPr/>
        </p:nvSpPr>
        <p:spPr bwMode="auto">
          <a:xfrm>
            <a:off x="1573213" y="874712"/>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059E4C0-366B-4128-8B23-EC261A439814}" type="slidenum">
              <a:rPr lang="en-US"/>
              <a:pPr/>
              <a:t>41</a:t>
            </a:fld>
            <a:endParaRPr lang="en-US"/>
          </a:p>
        </p:txBody>
      </p:sp>
      <p:sp>
        <p:nvSpPr>
          <p:cNvPr id="285700" name="Rectangle 4"/>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grpSp>
        <p:nvGrpSpPr>
          <p:cNvPr id="15" name="Group 14"/>
          <p:cNvGrpSpPr/>
          <p:nvPr/>
        </p:nvGrpSpPr>
        <p:grpSpPr>
          <a:xfrm>
            <a:off x="381000" y="304800"/>
            <a:ext cx="8506073" cy="6386513"/>
            <a:chOff x="838200" y="76200"/>
            <a:chExt cx="8506073" cy="6386513"/>
          </a:xfrm>
        </p:grpSpPr>
        <p:pic>
          <p:nvPicPr>
            <p:cNvPr id="285704" name="Picture 8"/>
            <p:cNvPicPr>
              <a:picLocks noChangeAspect="1" noChangeArrowheads="1"/>
            </p:cNvPicPr>
            <p:nvPr/>
          </p:nvPicPr>
          <p:blipFill>
            <a:blip r:embed="rId2"/>
            <a:srcRect/>
            <a:stretch>
              <a:fillRect/>
            </a:stretch>
          </p:blipFill>
          <p:spPr bwMode="auto">
            <a:xfrm>
              <a:off x="838200" y="76200"/>
              <a:ext cx="4794250" cy="6386513"/>
            </a:xfrm>
            <a:prstGeom prst="rect">
              <a:avLst/>
            </a:prstGeom>
            <a:noFill/>
            <a:ln w="9525">
              <a:noFill/>
              <a:miter lim="800000"/>
              <a:headEnd/>
              <a:tailEnd/>
            </a:ln>
            <a:effectLst/>
          </p:spPr>
        </p:pic>
        <p:pic>
          <p:nvPicPr>
            <p:cNvPr id="184321" name="Picture 1"/>
            <p:cNvPicPr>
              <a:picLocks noChangeAspect="1" noChangeArrowheads="1"/>
            </p:cNvPicPr>
            <p:nvPr/>
          </p:nvPicPr>
          <p:blipFill>
            <a:blip r:embed="rId3"/>
            <a:srcRect/>
            <a:stretch>
              <a:fillRect/>
            </a:stretch>
          </p:blipFill>
          <p:spPr bwMode="auto">
            <a:xfrm rot="2030714">
              <a:off x="5581898" y="1296039"/>
              <a:ext cx="3762375" cy="666750"/>
            </a:xfrm>
            <a:prstGeom prst="rect">
              <a:avLst/>
            </a:prstGeom>
            <a:noFill/>
            <a:ln w="9525">
              <a:noFill/>
              <a:miter lim="800000"/>
              <a:headEnd/>
              <a:tailEnd/>
            </a:ln>
            <a:effectLst/>
          </p:spPr>
        </p:pic>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a:spLocks noGrp="1"/>
          </p:cNvSpPr>
          <p:nvPr>
            <p:ph type="sldNum" sz="quarter" idx="12"/>
          </p:nvPr>
        </p:nvSpPr>
        <p:spPr/>
        <p:txBody>
          <a:bodyPr/>
          <a:lstStyle/>
          <a:p>
            <a:fld id="{B059E4C0-366B-4128-8B23-EC261A439814}" type="slidenum">
              <a:rPr lang="en-US"/>
              <a:pPr/>
              <a:t>42</a:t>
            </a:fld>
            <a:endParaRPr lang="en-US"/>
          </a:p>
        </p:txBody>
      </p:sp>
      <p:sp>
        <p:nvSpPr>
          <p:cNvPr id="285700" name="Rectangle 4"/>
          <p:cNvSpPr>
            <a:spLocks noRot="1" noChangeArrowheads="1"/>
          </p:cNvSpPr>
          <p:nvPr/>
        </p:nvSpPr>
        <p:spPr bwMode="auto">
          <a:xfrm>
            <a:off x="301625" y="3008313"/>
            <a:ext cx="8842375" cy="30908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pic>
        <p:nvPicPr>
          <p:cNvPr id="2050" name="Picture 2" descr="Image Processing">
            <a:extLst>
              <a:ext uri="{FF2B5EF4-FFF2-40B4-BE49-F238E27FC236}">
                <a16:creationId xmlns:a16="http://schemas.microsoft.com/office/drawing/2014/main" id="{58C52F00-2E71-6106-17BF-D9EFDEACA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25513"/>
            <a:ext cx="8689976" cy="5006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EC6B55CB-8344-DC13-FE59-7A9677026026}"/>
              </a:ext>
            </a:extLst>
          </p:cNvPr>
          <p:cNvSpPr txBox="1">
            <a:spLocks noChangeArrowheads="1"/>
          </p:cNvSpPr>
          <p:nvPr/>
        </p:nvSpPr>
        <p:spPr bwMode="auto">
          <a:xfrm>
            <a:off x="977106" y="268069"/>
            <a:ext cx="71897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Example: Histogram Equalization</a:t>
            </a:r>
            <a:endParaRPr lang="en-US" sz="3600" dirty="0">
              <a:solidFill>
                <a:srgbClr val="000000"/>
              </a:solidFill>
              <a:latin typeface="Andalus" pitchFamily="18" charset="-78"/>
              <a:cs typeface="Andalus" pitchFamily="18" charset="-78"/>
            </a:endParaRPr>
          </a:p>
        </p:txBody>
      </p:sp>
    </p:spTree>
    <p:extLst>
      <p:ext uri="{BB962C8B-B14F-4D97-AF65-F5344CB8AC3E}">
        <p14:creationId xmlns:p14="http://schemas.microsoft.com/office/powerpoint/2010/main" val="223264264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Rot="1" noChangeArrowheads="1"/>
          </p:cNvSpPr>
          <p:nvPr>
            <p:ph idx="1"/>
          </p:nvPr>
        </p:nvSpPr>
        <p:spPr>
          <a:xfrm>
            <a:off x="301625" y="1673225"/>
            <a:ext cx="8540750" cy="4575175"/>
          </a:xfrm>
        </p:spPr>
        <p:txBody>
          <a:bodyPr>
            <a:normAutofit/>
          </a:bodyPr>
          <a:lstStyle/>
          <a:p>
            <a:pPr algn="just">
              <a:buFont typeface="Arial" charset="0"/>
              <a:buNone/>
            </a:pPr>
            <a:r>
              <a:rPr lang="en-US" sz="1800" dirty="0">
                <a:effectLst/>
                <a:latin typeface="Andalus" pitchFamily="18" charset="-78"/>
                <a:cs typeface="Andalus" pitchFamily="18" charset="-78"/>
              </a:rPr>
              <a:t>— generate a processed image that has a specified histogram</a:t>
            </a:r>
          </a:p>
          <a:p>
            <a:pPr algn="just">
              <a:buFont typeface="Arial" charset="0"/>
              <a:buNone/>
            </a:pPr>
            <a:endParaRPr lang="en-US" sz="1800" dirty="0">
              <a:effectLst/>
              <a:latin typeface="Andalus" pitchFamily="18" charset="-78"/>
              <a:cs typeface="Andalus" pitchFamily="18" charset="-78"/>
            </a:endParaRPr>
          </a:p>
          <a:p>
            <a:pPr algn="just">
              <a:buNone/>
            </a:pPr>
            <a:r>
              <a:rPr lang="en-US" sz="2000" b="1" u="sng" dirty="0">
                <a:latin typeface="Andalus" pitchFamily="18" charset="-78"/>
                <a:cs typeface="Andalus" pitchFamily="18" charset="-78"/>
              </a:rPr>
              <a:t>Development of the method</a:t>
            </a:r>
          </a:p>
          <a:p>
            <a:pPr algn="just">
              <a:buAutoNum type="arabicPeriod"/>
            </a:pPr>
            <a:r>
              <a:rPr lang="en-IN" sz="1800" dirty="0">
                <a:latin typeface="Andalus" pitchFamily="18" charset="-78"/>
                <a:cs typeface="Andalus" pitchFamily="18" charset="-78"/>
              </a:rPr>
              <a:t>Determine the transformation ( </a:t>
            </a:r>
            <a:r>
              <a:rPr lang="en-IN" sz="1800" i="1" dirty="0" err="1">
                <a:latin typeface="Andalus" pitchFamily="18" charset="-78"/>
                <a:cs typeface="Andalus" pitchFamily="18" charset="-78"/>
              </a:rPr>
              <a:t>s</a:t>
            </a:r>
            <a:r>
              <a:rPr lang="en-IN" sz="1800" i="1" baseline="-25000" dirty="0" err="1">
                <a:latin typeface="Andalus" pitchFamily="18" charset="-78"/>
                <a:cs typeface="Andalus" pitchFamily="18" charset="-78"/>
              </a:rPr>
              <a:t>k</a:t>
            </a:r>
            <a:r>
              <a:rPr lang="en-IN" sz="1800" i="1" baseline="-25000" dirty="0">
                <a:latin typeface="Andalus" pitchFamily="18" charset="-78"/>
                <a:cs typeface="Andalus" pitchFamily="18" charset="-78"/>
              </a:rPr>
              <a:t> </a:t>
            </a:r>
            <a:r>
              <a:rPr lang="en-IN" sz="1800" dirty="0">
                <a:latin typeface="Andalus" pitchFamily="18" charset="-78"/>
                <a:cs typeface="Andalus" pitchFamily="18" charset="-78"/>
              </a:rPr>
              <a:t>)</a:t>
            </a:r>
            <a:r>
              <a:rPr lang="en-IN" sz="1800" i="1" dirty="0">
                <a:latin typeface="Andalus" pitchFamily="18" charset="-78"/>
                <a:cs typeface="Andalus" pitchFamily="18" charset="-78"/>
              </a:rPr>
              <a:t> </a:t>
            </a:r>
            <a:r>
              <a:rPr lang="en-IN" sz="1800" dirty="0">
                <a:latin typeface="Andalus" pitchFamily="18" charset="-78"/>
                <a:cs typeface="Andalus" pitchFamily="18" charset="-78"/>
              </a:rPr>
              <a:t>= </a:t>
            </a:r>
            <a:r>
              <a:rPr lang="en-IN" sz="1800" i="1" dirty="0">
                <a:latin typeface="Andalus" pitchFamily="18" charset="-78"/>
                <a:cs typeface="Andalus" pitchFamily="18" charset="-78"/>
              </a:rPr>
              <a:t>T ( </a:t>
            </a:r>
            <a:r>
              <a:rPr lang="en-IN" sz="1800" i="1" dirty="0" err="1">
                <a:latin typeface="Andalus" pitchFamily="18" charset="-78"/>
                <a:cs typeface="Andalus" pitchFamily="18" charset="-78"/>
              </a:rPr>
              <a:t>r</a:t>
            </a:r>
            <a:r>
              <a:rPr lang="en-IN" sz="1800" i="1" baseline="-25000" dirty="0" err="1">
                <a:latin typeface="Andalus" pitchFamily="18" charset="-78"/>
                <a:cs typeface="Andalus" pitchFamily="18" charset="-78"/>
              </a:rPr>
              <a:t>k</a:t>
            </a:r>
            <a:r>
              <a:rPr lang="en-IN" sz="1800" i="1" baseline="-25000" dirty="0">
                <a:latin typeface="Andalus" pitchFamily="18" charset="-78"/>
                <a:cs typeface="Andalus" pitchFamily="18" charset="-78"/>
              </a:rPr>
              <a:t> )</a:t>
            </a:r>
            <a:r>
              <a:rPr lang="en-IN" sz="1800" i="1" dirty="0">
                <a:latin typeface="Andalus" pitchFamily="18" charset="-78"/>
                <a:cs typeface="Andalus" pitchFamily="18" charset="-78"/>
              </a:rPr>
              <a:t> </a:t>
            </a:r>
            <a:r>
              <a:rPr lang="en-IN" sz="1800" dirty="0">
                <a:latin typeface="Andalus" pitchFamily="18" charset="-78"/>
                <a:cs typeface="Andalus" pitchFamily="18" charset="-78"/>
              </a:rPr>
              <a:t>that can equalize the original image's histogram p</a:t>
            </a:r>
            <a:r>
              <a:rPr lang="en-IN" sz="1800" baseline="-25000" dirty="0">
                <a:latin typeface="Andalus" pitchFamily="18" charset="-78"/>
                <a:cs typeface="Andalus" pitchFamily="18" charset="-78"/>
              </a:rPr>
              <a:t>r</a:t>
            </a:r>
            <a:r>
              <a:rPr lang="en-IN" sz="1800" dirty="0">
                <a:latin typeface="Andalus" pitchFamily="18" charset="-78"/>
                <a:cs typeface="Andalus" pitchFamily="18" charset="-78"/>
              </a:rPr>
              <a:t>(r).</a:t>
            </a:r>
          </a:p>
          <a:p>
            <a:pPr algn="just">
              <a:buAutoNum type="arabicPeriod"/>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r>
              <a:rPr lang="en-IN" sz="1800" dirty="0">
                <a:latin typeface="Andalus" pitchFamily="18" charset="-78"/>
                <a:cs typeface="Andalus" pitchFamily="18" charset="-78"/>
              </a:rPr>
              <a:t>2. Determine the transformation (</a:t>
            </a:r>
            <a:r>
              <a:rPr lang="en-IN" sz="1800" i="1" dirty="0" err="1">
                <a:latin typeface="Andalus" pitchFamily="18" charset="-78"/>
                <a:cs typeface="Andalus" pitchFamily="18" charset="-78"/>
              </a:rPr>
              <a:t>s</a:t>
            </a:r>
            <a:r>
              <a:rPr lang="en-IN" sz="1800" i="1" baseline="-25000" dirty="0" err="1">
                <a:latin typeface="Andalus" pitchFamily="18" charset="-78"/>
                <a:cs typeface="Andalus" pitchFamily="18" charset="-78"/>
              </a:rPr>
              <a:t>k</a:t>
            </a:r>
            <a:r>
              <a:rPr lang="en-IN" sz="1800" dirty="0">
                <a:latin typeface="Andalus" pitchFamily="18" charset="-78"/>
                <a:cs typeface="Andalus" pitchFamily="18" charset="-78"/>
              </a:rPr>
              <a:t> ) = </a:t>
            </a:r>
            <a:r>
              <a:rPr lang="en-IN" sz="1800" i="1" dirty="0">
                <a:latin typeface="Andalus" pitchFamily="18" charset="-78"/>
                <a:cs typeface="Andalus" pitchFamily="18" charset="-78"/>
              </a:rPr>
              <a:t>G ( </a:t>
            </a:r>
            <a:r>
              <a:rPr lang="en-IN" sz="1800" i="1" dirty="0" err="1">
                <a:latin typeface="Andalus" pitchFamily="18" charset="-78"/>
                <a:cs typeface="Andalus" pitchFamily="18" charset="-78"/>
              </a:rPr>
              <a:t>b</a:t>
            </a:r>
            <a:r>
              <a:rPr lang="en-IN" sz="1800" i="1" baseline="-25000" dirty="0" err="1">
                <a:latin typeface="Andalus" pitchFamily="18" charset="-78"/>
                <a:cs typeface="Andalus" pitchFamily="18" charset="-78"/>
              </a:rPr>
              <a:t>k</a:t>
            </a:r>
            <a:r>
              <a:rPr lang="en-IN" sz="1800" i="1" dirty="0">
                <a:latin typeface="Andalus" pitchFamily="18" charset="-78"/>
                <a:cs typeface="Andalus" pitchFamily="18" charset="-78"/>
              </a:rPr>
              <a:t> ) </a:t>
            </a:r>
            <a:r>
              <a:rPr lang="en-IN" sz="1800" dirty="0">
                <a:latin typeface="Andalus" pitchFamily="18" charset="-78"/>
                <a:cs typeface="Andalus" pitchFamily="18" charset="-78"/>
              </a:rPr>
              <a:t>that can equalize the desired image's histogram </a:t>
            </a:r>
            <a:r>
              <a:rPr lang="en-IN" sz="1800" dirty="0" err="1">
                <a:latin typeface="Andalus" pitchFamily="18" charset="-78"/>
                <a:cs typeface="Andalus" pitchFamily="18" charset="-78"/>
              </a:rPr>
              <a:t>p</a:t>
            </a:r>
            <a:r>
              <a:rPr lang="en-IN" sz="1800" baseline="-25000" dirty="0" err="1">
                <a:latin typeface="Andalus" pitchFamily="18" charset="-78"/>
                <a:cs typeface="Andalus" pitchFamily="18" charset="-78"/>
              </a:rPr>
              <a:t>b</a:t>
            </a:r>
            <a:r>
              <a:rPr lang="en-IN" sz="1800" dirty="0">
                <a:latin typeface="Andalus" pitchFamily="18" charset="-78"/>
                <a:cs typeface="Andalus" pitchFamily="18" charset="-78"/>
              </a:rPr>
              <a:t>(b).</a:t>
            </a:r>
            <a:endParaRPr lang="en-US"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endParaRPr lang="en-IN" sz="1800" dirty="0">
              <a:latin typeface="Andalus" pitchFamily="18" charset="-78"/>
              <a:cs typeface="Andalus" pitchFamily="18" charset="-78"/>
            </a:endParaRPr>
          </a:p>
          <a:p>
            <a:pPr algn="just">
              <a:buNone/>
            </a:pPr>
            <a:r>
              <a:rPr lang="en-IN" sz="1800" dirty="0">
                <a:latin typeface="Andalus" pitchFamily="18" charset="-78"/>
                <a:cs typeface="Andalus" pitchFamily="18" charset="-78"/>
              </a:rPr>
              <a:t>3. Perform transformation </a:t>
            </a:r>
            <a:r>
              <a:rPr lang="en-IN" sz="1800" i="1" dirty="0">
                <a:latin typeface="Andalus" pitchFamily="18" charset="-78"/>
                <a:cs typeface="Andalus" pitchFamily="18" charset="-78"/>
              </a:rPr>
              <a:t>G</a:t>
            </a:r>
            <a:r>
              <a:rPr lang="en-IN" sz="1800" baseline="30000" dirty="0">
                <a:latin typeface="Andalus" pitchFamily="18" charset="-78"/>
                <a:cs typeface="Andalus" pitchFamily="18" charset="-78"/>
              </a:rPr>
              <a:t>-1</a:t>
            </a:r>
            <a:r>
              <a:rPr lang="en-IN" sz="1800" dirty="0">
                <a:latin typeface="Andalus" pitchFamily="18" charset="-78"/>
                <a:cs typeface="Andalus" pitchFamily="18" charset="-78"/>
              </a:rPr>
              <a:t>(</a:t>
            </a:r>
            <a:r>
              <a:rPr lang="en-IN" sz="1800" i="1" dirty="0">
                <a:latin typeface="Andalus" pitchFamily="18" charset="-78"/>
                <a:cs typeface="Andalus" pitchFamily="18" charset="-78"/>
              </a:rPr>
              <a:t>T(</a:t>
            </a:r>
            <a:r>
              <a:rPr lang="en-IN" sz="1800" i="1" dirty="0" err="1">
                <a:latin typeface="Andalus" pitchFamily="18" charset="-78"/>
                <a:cs typeface="Andalus" pitchFamily="18" charset="-78"/>
              </a:rPr>
              <a:t>r</a:t>
            </a:r>
            <a:r>
              <a:rPr lang="en-IN" sz="1800" i="1" baseline="-25000" dirty="0" err="1">
                <a:latin typeface="Andalus" pitchFamily="18" charset="-78"/>
                <a:cs typeface="Andalus" pitchFamily="18" charset="-78"/>
              </a:rPr>
              <a:t>k</a:t>
            </a:r>
            <a:r>
              <a:rPr lang="en-IN" sz="1800" i="1" dirty="0">
                <a:latin typeface="Andalus" pitchFamily="18" charset="-78"/>
                <a:cs typeface="Andalus" pitchFamily="18" charset="-78"/>
              </a:rPr>
              <a:t> )) </a:t>
            </a:r>
            <a:r>
              <a:rPr lang="en-IN" sz="1800" dirty="0">
                <a:latin typeface="Andalus" pitchFamily="18" charset="-78"/>
                <a:cs typeface="Andalus" pitchFamily="18" charset="-78"/>
              </a:rPr>
              <a:t>.</a:t>
            </a:r>
            <a:endParaRPr lang="en-US" sz="1800" dirty="0">
              <a:latin typeface="Andalus" pitchFamily="18" charset="-78"/>
              <a:cs typeface="Andalus" pitchFamily="18" charset="-78"/>
            </a:endParaRPr>
          </a:p>
          <a:p>
            <a:pPr algn="just">
              <a:buFont typeface="Arial" charset="0"/>
              <a:buNone/>
            </a:pPr>
            <a:endParaRPr lang="en-US" sz="1800" dirty="0">
              <a:solidFill>
                <a:srgbClr val="FF0000"/>
              </a:solidFill>
              <a:effectLst/>
              <a:latin typeface="Andalus" pitchFamily="18" charset="-78"/>
              <a:cs typeface="Andalus" pitchFamily="18" charset="-78"/>
            </a:endParaRPr>
          </a:p>
        </p:txBody>
      </p:sp>
      <p:sp>
        <p:nvSpPr>
          <p:cNvPr id="8" name="Slide Number Placeholder 5"/>
          <p:cNvSpPr>
            <a:spLocks noGrp="1"/>
          </p:cNvSpPr>
          <p:nvPr>
            <p:ph type="sldNum" sz="quarter" idx="12"/>
          </p:nvPr>
        </p:nvSpPr>
        <p:spPr/>
        <p:txBody>
          <a:bodyPr/>
          <a:lstStyle/>
          <a:p>
            <a:fld id="{97CF817D-67AA-45D0-B5AB-54FA929FC00D}" type="slidenum">
              <a:rPr lang="en-US"/>
              <a:pPr/>
              <a:t>43</a:t>
            </a:fld>
            <a:endParaRPr lang="en-US"/>
          </a:p>
        </p:txBody>
      </p:sp>
      <p:sp>
        <p:nvSpPr>
          <p:cNvPr id="288772" name="Rectangle 4"/>
          <p:cNvSpPr>
            <a:spLocks noRot="1" noChangeArrowheads="1"/>
          </p:cNvSpPr>
          <p:nvPr/>
        </p:nvSpPr>
        <p:spPr bwMode="auto">
          <a:xfrm>
            <a:off x="268288" y="2752725"/>
            <a:ext cx="8540750" cy="349885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endParaRPr lang="en-US" sz="240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371601" y="874712"/>
            <a:ext cx="74676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Histogram Matching (Specification)</a:t>
            </a:r>
            <a:endParaRPr lang="en-US" sz="3600" dirty="0">
              <a:solidFill>
                <a:srgbClr val="000000"/>
              </a:solidFill>
              <a:latin typeface="Andalus" pitchFamily="18" charset="-78"/>
              <a:cs typeface="Andalus" pitchFamily="18" charset="-78"/>
            </a:endParaRPr>
          </a:p>
        </p:txBody>
      </p:sp>
      <p:grpSp>
        <p:nvGrpSpPr>
          <p:cNvPr id="15" name="Group 14"/>
          <p:cNvGrpSpPr/>
          <p:nvPr/>
        </p:nvGrpSpPr>
        <p:grpSpPr>
          <a:xfrm>
            <a:off x="3836988" y="3062141"/>
            <a:ext cx="4849812" cy="3059259"/>
            <a:chOff x="3836988" y="3062141"/>
            <a:chExt cx="4849812" cy="3059259"/>
          </a:xfrm>
        </p:grpSpPr>
        <p:graphicFrame>
          <p:nvGraphicFramePr>
            <p:cNvPr id="129027" name="Object 3"/>
            <p:cNvGraphicFramePr>
              <a:graphicFrameLocks noChangeAspect="1"/>
            </p:cNvGraphicFramePr>
            <p:nvPr/>
          </p:nvGraphicFramePr>
          <p:xfrm>
            <a:off x="3836988" y="3062141"/>
            <a:ext cx="4849812" cy="824059"/>
          </p:xfrm>
          <a:graphic>
            <a:graphicData uri="http://schemas.openxmlformats.org/presentationml/2006/ole">
              <mc:AlternateContent xmlns:mc="http://schemas.openxmlformats.org/markup-compatibility/2006">
                <mc:Choice xmlns:v="urn:schemas-microsoft-com:vml" Requires="v">
                  <p:oleObj name="Equation" r:id="rId3" imgW="2616120" imgH="444240" progId="">
                    <p:embed/>
                  </p:oleObj>
                </mc:Choice>
                <mc:Fallback>
                  <p:oleObj name="Equation" r:id="rId3" imgW="2616120" imgH="44424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988" y="3062141"/>
                          <a:ext cx="4849812" cy="824059"/>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8" name="Object 4"/>
            <p:cNvGraphicFramePr>
              <a:graphicFrameLocks noChangeAspect="1"/>
            </p:cNvGraphicFramePr>
            <p:nvPr/>
          </p:nvGraphicFramePr>
          <p:xfrm>
            <a:off x="4419600" y="4495800"/>
            <a:ext cx="3362325" cy="828790"/>
          </p:xfrm>
          <a:graphic>
            <a:graphicData uri="http://schemas.openxmlformats.org/presentationml/2006/ole">
              <mc:AlternateContent xmlns:mc="http://schemas.openxmlformats.org/markup-compatibility/2006">
                <mc:Choice xmlns:v="urn:schemas-microsoft-com:vml" Requires="v">
                  <p:oleObj name="Equation" r:id="rId5" imgW="1752480" imgH="431640" progId="">
                    <p:embed/>
                  </p:oleObj>
                </mc:Choice>
                <mc:Fallback>
                  <p:oleObj name="Equation" r:id="rId5" imgW="1752480" imgH="43164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495800"/>
                          <a:ext cx="3362325" cy="82879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9" name="Object 5"/>
            <p:cNvGraphicFramePr>
              <a:graphicFrameLocks noChangeAspect="1"/>
            </p:cNvGraphicFramePr>
            <p:nvPr/>
          </p:nvGraphicFramePr>
          <p:xfrm>
            <a:off x="4724400" y="5486400"/>
            <a:ext cx="1966913" cy="635000"/>
          </p:xfrm>
          <a:graphic>
            <a:graphicData uri="http://schemas.openxmlformats.org/presentationml/2006/ole">
              <mc:AlternateContent xmlns:mc="http://schemas.openxmlformats.org/markup-compatibility/2006">
                <mc:Choice xmlns:v="urn:schemas-microsoft-com:vml" Requires="v">
                  <p:oleObj name="Equation" r:id="rId7" imgW="787320" imgH="253800" progId="">
                    <p:embed/>
                  </p:oleObj>
                </mc:Choice>
                <mc:Fallback>
                  <p:oleObj name="Equation" r:id="rId7" imgW="787320" imgH="25380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5486400"/>
                          <a:ext cx="1966913" cy="6350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7"/>
          <p:cNvSpPr>
            <a:spLocks noGrp="1"/>
          </p:cNvSpPr>
          <p:nvPr>
            <p:ph type="sldNum" sz="quarter" idx="12"/>
          </p:nvPr>
        </p:nvSpPr>
        <p:spPr/>
        <p:txBody>
          <a:bodyPr/>
          <a:lstStyle/>
          <a:p>
            <a:fld id="{0C3791DC-A2E0-41A5-8F8A-B60CD1BB0069}" type="slidenum">
              <a:rPr lang="en-US"/>
              <a:pPr/>
              <a:t>44</a:t>
            </a:fld>
            <a:endParaRPr lang="en-US"/>
          </a:p>
        </p:txBody>
      </p:sp>
      <p:sp>
        <p:nvSpPr>
          <p:cNvPr id="297988" name="Text Box 4"/>
          <p:cNvSpPr txBox="1">
            <a:spLocks noChangeArrowheads="1"/>
          </p:cNvSpPr>
          <p:nvPr/>
        </p:nvSpPr>
        <p:spPr bwMode="auto">
          <a:xfrm>
            <a:off x="609600" y="1600200"/>
            <a:ext cx="7986712" cy="1231106"/>
          </a:xfrm>
          <a:prstGeom prst="rect">
            <a:avLst/>
          </a:prstGeom>
          <a:noFill/>
          <a:ln w="9525">
            <a:noFill/>
            <a:miter lim="800000"/>
            <a:headEnd/>
            <a:tailEnd/>
          </a:ln>
          <a:effectLst/>
        </p:spPr>
        <p:txBody>
          <a:bodyPr>
            <a:spAutoFit/>
          </a:bodyPr>
          <a:lstStyle/>
          <a:p>
            <a:pPr algn="just"/>
            <a:r>
              <a:rPr lang="en-US" sz="2000" dirty="0">
                <a:solidFill>
                  <a:srgbClr val="FF0000"/>
                </a:solidFill>
                <a:latin typeface="Andalus" pitchFamily="18" charset="-78"/>
                <a:cs typeface="Andalus" pitchFamily="18" charset="-78"/>
              </a:rPr>
              <a:t>Q</a:t>
            </a:r>
            <a:r>
              <a:rPr lang="en-US" dirty="0">
                <a:latin typeface="Andalus" pitchFamily="18" charset="-78"/>
                <a:cs typeface="Andalus" pitchFamily="18" charset="-78"/>
              </a:rPr>
              <a:t>. Suppose that a 3-bit image (L=8) of size 64 × 64 pixels (MN = 4096) has the intensity distribution shown in the following table (on the left). Get the histogram transformation function and make the output image with the specified histogram, listed in the table on the right.</a:t>
            </a:r>
          </a:p>
        </p:txBody>
      </p:sp>
      <p:sp>
        <p:nvSpPr>
          <p:cNvPr id="297992" name="Rectangle 8"/>
          <p:cNvSpPr>
            <a:spLocks noChangeArrowheads="1"/>
          </p:cNvSpPr>
          <p:nvPr/>
        </p:nvSpPr>
        <p:spPr bwMode="auto">
          <a:xfrm>
            <a:off x="8085138" y="3556000"/>
            <a:ext cx="681037" cy="2147888"/>
          </a:xfrm>
          <a:prstGeom prst="rect">
            <a:avLst/>
          </a:prstGeom>
          <a:solidFill>
            <a:schemeClr val="bg1"/>
          </a:solidFill>
          <a:ln w="9525">
            <a:noFill/>
            <a:miter lim="800000"/>
            <a:headEnd/>
            <a:tailEnd/>
          </a:ln>
          <a:effectLst/>
        </p:spPr>
        <p:txBody>
          <a:bodyPr wrap="none" anchor="ctr"/>
          <a:lstStyle/>
          <a:p>
            <a:endParaRPr lang="en-US"/>
          </a:p>
        </p:txBody>
      </p:sp>
      <p:pic>
        <p:nvPicPr>
          <p:cNvPr id="11"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726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Example: Histogram Matching</a:t>
            </a:r>
            <a:endParaRPr lang="en-US" sz="4000" dirty="0">
              <a:solidFill>
                <a:srgbClr val="000000"/>
              </a:solidFill>
              <a:latin typeface="Andalus" pitchFamily="18" charset="-78"/>
              <a:cs typeface="Andalus" pitchFamily="18" charset="-78"/>
            </a:endParaRPr>
          </a:p>
        </p:txBody>
      </p:sp>
      <p:grpSp>
        <p:nvGrpSpPr>
          <p:cNvPr id="18" name="Group 17"/>
          <p:cNvGrpSpPr/>
          <p:nvPr/>
        </p:nvGrpSpPr>
        <p:grpSpPr>
          <a:xfrm>
            <a:off x="503238" y="2819400"/>
            <a:ext cx="8137525" cy="3276600"/>
            <a:chOff x="358775" y="3124201"/>
            <a:chExt cx="8137525" cy="3276600"/>
          </a:xfrm>
        </p:grpSpPr>
        <p:pic>
          <p:nvPicPr>
            <p:cNvPr id="297989" name="Picture 5"/>
            <p:cNvPicPr>
              <a:picLocks noChangeAspect="1" noChangeArrowheads="1"/>
            </p:cNvPicPr>
            <p:nvPr/>
          </p:nvPicPr>
          <p:blipFill>
            <a:blip r:embed="rId3"/>
            <a:srcRect/>
            <a:stretch>
              <a:fillRect/>
            </a:stretch>
          </p:blipFill>
          <p:spPr bwMode="auto">
            <a:xfrm>
              <a:off x="358775" y="3146425"/>
              <a:ext cx="4548188" cy="3243263"/>
            </a:xfrm>
            <a:prstGeom prst="rect">
              <a:avLst/>
            </a:prstGeom>
            <a:noFill/>
            <a:ln w="9525">
              <a:noFill/>
              <a:miter lim="800000"/>
              <a:headEnd/>
              <a:tailEnd/>
            </a:ln>
            <a:effectLst/>
          </p:spPr>
        </p:pic>
        <p:pic>
          <p:nvPicPr>
            <p:cNvPr id="17" name="Picture 2"/>
            <p:cNvPicPr>
              <a:picLocks noChangeAspect="1" noChangeArrowheads="1"/>
            </p:cNvPicPr>
            <p:nvPr/>
          </p:nvPicPr>
          <p:blipFill>
            <a:blip r:embed="rId4"/>
            <a:srcRect/>
            <a:stretch>
              <a:fillRect/>
            </a:stretch>
          </p:blipFill>
          <p:spPr bwMode="auto">
            <a:xfrm>
              <a:off x="4953000" y="3124201"/>
              <a:ext cx="3543300" cy="3276600"/>
            </a:xfrm>
            <a:prstGeom prst="rect">
              <a:avLst/>
            </a:prstGeom>
            <a:noFill/>
            <a:ln w="9525">
              <a:noFill/>
              <a:miter lim="800000"/>
              <a:headEnd/>
              <a:tailEnd/>
            </a:ln>
          </p:spPr>
        </p:pic>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7"/>
          <p:cNvSpPr>
            <a:spLocks noGrp="1"/>
          </p:cNvSpPr>
          <p:nvPr>
            <p:ph type="sldNum" sz="quarter" idx="12"/>
          </p:nvPr>
        </p:nvSpPr>
        <p:spPr/>
        <p:txBody>
          <a:bodyPr/>
          <a:lstStyle/>
          <a:p>
            <a:fld id="{70616C1E-D991-4F4F-AF7F-890D02972537}" type="slidenum">
              <a:rPr lang="en-US"/>
              <a:pPr/>
              <a:t>45</a:t>
            </a:fld>
            <a:endParaRPr lang="en-US"/>
          </a:p>
        </p:txBody>
      </p:sp>
      <p:sp>
        <p:nvSpPr>
          <p:cNvPr id="299017" name="Rectangle 9"/>
          <p:cNvSpPr>
            <a:spLocks noRot="1" noChangeArrowheads="1"/>
          </p:cNvSpPr>
          <p:nvPr/>
        </p:nvSpPr>
        <p:spPr bwMode="auto">
          <a:xfrm>
            <a:off x="381000" y="2514600"/>
            <a:ext cx="8001000" cy="3736975"/>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Obtain the scaled histogram-equalized values,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Compute all the values of the transformation function 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sp>
        <p:nvSpPr>
          <p:cNvPr id="299021" name="Rectangle 13"/>
          <p:cNvSpPr>
            <a:spLocks noChangeArrowheads="1"/>
          </p:cNvSpPr>
          <p:nvPr/>
        </p:nvSpPr>
        <p:spPr bwMode="auto">
          <a:xfrm>
            <a:off x="8421688" y="5229225"/>
            <a:ext cx="588962" cy="1490663"/>
          </a:xfrm>
          <a:prstGeom prst="rect">
            <a:avLst/>
          </a:prstGeom>
          <a:solidFill>
            <a:schemeClr val="bg1"/>
          </a:solidFill>
          <a:ln w="9525">
            <a:noFill/>
            <a:miter lim="800000"/>
            <a:headEnd/>
            <a:tailEnd/>
          </a:ln>
          <a:effectLst/>
        </p:spPr>
        <p:txBody>
          <a:bodyPr wrap="none" anchor="ctr"/>
          <a:lstStyle/>
          <a:p>
            <a:endParaRPr lang="en-US"/>
          </a:p>
        </p:txBody>
      </p:sp>
      <p:graphicFrame>
        <p:nvGraphicFramePr>
          <p:cNvPr id="299023" name="Object 15"/>
          <p:cNvGraphicFramePr>
            <a:graphicFrameLocks noChangeAspect="1"/>
          </p:cNvGraphicFramePr>
          <p:nvPr/>
        </p:nvGraphicFramePr>
        <p:xfrm>
          <a:off x="533400" y="4203700"/>
          <a:ext cx="2717800" cy="749300"/>
        </p:xfrm>
        <a:graphic>
          <a:graphicData uri="http://schemas.openxmlformats.org/presentationml/2006/ole">
            <mc:AlternateContent xmlns:mc="http://schemas.openxmlformats.org/markup-compatibility/2006">
              <mc:Choice xmlns:v="urn:schemas-microsoft-com:vml" Requires="v">
                <p:oleObj name="Equation" r:id="rId2" imgW="1612800" imgH="444240" progId="">
                  <p:embed/>
                </p:oleObj>
              </mc:Choice>
              <mc:Fallback>
                <p:oleObj name="Equation" r:id="rId2" imgW="1612800" imgH="44424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203700"/>
                        <a:ext cx="2717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4" name="Object 16"/>
          <p:cNvGraphicFramePr>
            <a:graphicFrameLocks noChangeAspect="1"/>
          </p:cNvGraphicFramePr>
          <p:nvPr/>
        </p:nvGraphicFramePr>
        <p:xfrm>
          <a:off x="3743325" y="4714875"/>
          <a:ext cx="5075238" cy="1609725"/>
        </p:xfrm>
        <a:graphic>
          <a:graphicData uri="http://schemas.openxmlformats.org/presentationml/2006/ole">
            <mc:AlternateContent xmlns:mc="http://schemas.openxmlformats.org/markup-compatibility/2006">
              <mc:Choice xmlns:v="urn:schemas-microsoft-com:vml" Requires="v">
                <p:oleObj name="Equation" r:id="rId4" imgW="2882880" imgH="914400" progId="">
                  <p:embed/>
                </p:oleObj>
              </mc:Choice>
              <mc:Fallback>
                <p:oleObj name="Equation" r:id="rId4" imgW="2882880" imgH="9144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25" y="4714875"/>
                        <a:ext cx="5075238"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5" name="Object 17"/>
          <p:cNvGraphicFramePr>
            <a:graphicFrameLocks noChangeAspect="1"/>
          </p:cNvGraphicFramePr>
          <p:nvPr/>
        </p:nvGraphicFramePr>
        <p:xfrm>
          <a:off x="3267075" y="4343400"/>
          <a:ext cx="619125" cy="360363"/>
        </p:xfrm>
        <a:graphic>
          <a:graphicData uri="http://schemas.openxmlformats.org/presentationml/2006/ole">
            <mc:AlternateContent xmlns:mc="http://schemas.openxmlformats.org/markup-compatibility/2006">
              <mc:Choice xmlns:v="urn:schemas-microsoft-com:vml" Requires="v">
                <p:oleObj name="Equation" r:id="rId6" imgW="304560" imgH="177480" progId="">
                  <p:embed/>
                </p:oleObj>
              </mc:Choice>
              <mc:Fallback>
                <p:oleObj name="Equation" r:id="rId6" imgW="304560" imgH="17748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7075" y="4343400"/>
                        <a:ext cx="6191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6" name="Object 18"/>
          <p:cNvGraphicFramePr>
            <a:graphicFrameLocks noChangeAspect="1"/>
          </p:cNvGraphicFramePr>
          <p:nvPr/>
        </p:nvGraphicFramePr>
        <p:xfrm>
          <a:off x="5392738" y="4702175"/>
          <a:ext cx="576262" cy="336550"/>
        </p:xfrm>
        <a:graphic>
          <a:graphicData uri="http://schemas.openxmlformats.org/presentationml/2006/ole">
            <mc:AlternateContent xmlns:mc="http://schemas.openxmlformats.org/markup-compatibility/2006">
              <mc:Choice xmlns:v="urn:schemas-microsoft-com:vml" Requires="v">
                <p:oleObj name="Equation" r:id="rId8" imgW="304560" imgH="177480" progId="">
                  <p:embed/>
                </p:oleObj>
              </mc:Choice>
              <mc:Fallback>
                <p:oleObj name="Equation" r:id="rId8" imgW="304560" imgH="17748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2738" y="4702175"/>
                        <a:ext cx="5762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7" name="Object 19"/>
          <p:cNvGraphicFramePr>
            <a:graphicFrameLocks noChangeAspect="1"/>
          </p:cNvGraphicFramePr>
          <p:nvPr/>
        </p:nvGraphicFramePr>
        <p:xfrm>
          <a:off x="8188325" y="4648200"/>
          <a:ext cx="628650" cy="366712"/>
        </p:xfrm>
        <a:graphic>
          <a:graphicData uri="http://schemas.openxmlformats.org/presentationml/2006/ole">
            <mc:AlternateContent xmlns:mc="http://schemas.openxmlformats.org/markup-compatibility/2006">
              <mc:Choice xmlns:v="urn:schemas-microsoft-com:vml" Requires="v">
                <p:oleObj name="Equation" r:id="rId10" imgW="304560" imgH="177480" progId="">
                  <p:embed/>
                </p:oleObj>
              </mc:Choice>
              <mc:Fallback>
                <p:oleObj name="Equation" r:id="rId10" imgW="304560" imgH="177480" progId="">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8325" y="4648200"/>
                        <a:ext cx="6286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8" name="Object 20"/>
          <p:cNvGraphicFramePr>
            <a:graphicFrameLocks noChangeAspect="1"/>
          </p:cNvGraphicFramePr>
          <p:nvPr/>
        </p:nvGraphicFramePr>
        <p:xfrm>
          <a:off x="5338763" y="5049837"/>
          <a:ext cx="569912" cy="361950"/>
        </p:xfrm>
        <a:graphic>
          <a:graphicData uri="http://schemas.openxmlformats.org/presentationml/2006/ole">
            <mc:AlternateContent xmlns:mc="http://schemas.openxmlformats.org/markup-compatibility/2006">
              <mc:Choice xmlns:v="urn:schemas-microsoft-com:vml" Requires="v">
                <p:oleObj name="Equation" r:id="rId12" imgW="279360" imgH="177480" progId="">
                  <p:embed/>
                </p:oleObj>
              </mc:Choice>
              <mc:Fallback>
                <p:oleObj name="Equation" r:id="rId12" imgW="279360" imgH="177480" progI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8763" y="5049837"/>
                        <a:ext cx="5699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29" name="Object 21"/>
          <p:cNvGraphicFramePr>
            <a:graphicFrameLocks noChangeAspect="1"/>
          </p:cNvGraphicFramePr>
          <p:nvPr/>
        </p:nvGraphicFramePr>
        <p:xfrm>
          <a:off x="8216900" y="5062537"/>
          <a:ext cx="601663" cy="350838"/>
        </p:xfrm>
        <a:graphic>
          <a:graphicData uri="http://schemas.openxmlformats.org/presentationml/2006/ole">
            <mc:AlternateContent xmlns:mc="http://schemas.openxmlformats.org/markup-compatibility/2006">
              <mc:Choice xmlns:v="urn:schemas-microsoft-com:vml" Requires="v">
                <p:oleObj name="Equation" r:id="rId14" imgW="304560" imgH="177480" progId="">
                  <p:embed/>
                </p:oleObj>
              </mc:Choice>
              <mc:Fallback>
                <p:oleObj name="Equation" r:id="rId14" imgW="304560" imgH="177480" progId="">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16900" y="5062537"/>
                        <a:ext cx="6016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0" name="Object 22"/>
          <p:cNvGraphicFramePr>
            <a:graphicFrameLocks noChangeAspect="1"/>
          </p:cNvGraphicFramePr>
          <p:nvPr/>
        </p:nvGraphicFramePr>
        <p:xfrm>
          <a:off x="8259763" y="5462587"/>
          <a:ext cx="579437" cy="338138"/>
        </p:xfrm>
        <a:graphic>
          <a:graphicData uri="http://schemas.openxmlformats.org/presentationml/2006/ole">
            <mc:AlternateContent xmlns:mc="http://schemas.openxmlformats.org/markup-compatibility/2006">
              <mc:Choice xmlns:v="urn:schemas-microsoft-com:vml" Requires="v">
                <p:oleObj name="Equation" r:id="rId16" imgW="304560" imgH="177480" progId="">
                  <p:embed/>
                </p:oleObj>
              </mc:Choice>
              <mc:Fallback>
                <p:oleObj name="Equation" r:id="rId16" imgW="304560" imgH="177480" progId="">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9763" y="5462587"/>
                        <a:ext cx="579437"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1" name="Object 23"/>
          <p:cNvGraphicFramePr>
            <a:graphicFrameLocks noChangeAspect="1"/>
          </p:cNvGraphicFramePr>
          <p:nvPr/>
        </p:nvGraphicFramePr>
        <p:xfrm>
          <a:off x="5351463" y="5448300"/>
          <a:ext cx="552450" cy="336550"/>
        </p:xfrm>
        <a:graphic>
          <a:graphicData uri="http://schemas.openxmlformats.org/presentationml/2006/ole">
            <mc:AlternateContent xmlns:mc="http://schemas.openxmlformats.org/markup-compatibility/2006">
              <mc:Choice xmlns:v="urn:schemas-microsoft-com:vml" Requires="v">
                <p:oleObj name="Equation" r:id="rId18" imgW="291960" imgH="177480" progId="">
                  <p:embed/>
                </p:oleObj>
              </mc:Choice>
              <mc:Fallback>
                <p:oleObj name="Equation" r:id="rId18" imgW="291960" imgH="177480" progId="">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1463" y="5448300"/>
                        <a:ext cx="5524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32" name="Object 24"/>
          <p:cNvGraphicFramePr>
            <a:graphicFrameLocks noChangeAspect="1"/>
          </p:cNvGraphicFramePr>
          <p:nvPr/>
        </p:nvGraphicFramePr>
        <p:xfrm>
          <a:off x="5359400" y="5862637"/>
          <a:ext cx="604838" cy="352425"/>
        </p:xfrm>
        <a:graphic>
          <a:graphicData uri="http://schemas.openxmlformats.org/presentationml/2006/ole">
            <mc:AlternateContent xmlns:mc="http://schemas.openxmlformats.org/markup-compatibility/2006">
              <mc:Choice xmlns:v="urn:schemas-microsoft-com:vml" Requires="v">
                <p:oleObj name="Equation" r:id="rId20" imgW="304560" imgH="177480" progId="">
                  <p:embed/>
                </p:oleObj>
              </mc:Choice>
              <mc:Fallback>
                <p:oleObj name="Equation" r:id="rId20" imgW="304560" imgH="177480" progId="">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59400" y="5862637"/>
                        <a:ext cx="604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a:xfrm>
            <a:off x="533400" y="152400"/>
            <a:ext cx="8153400" cy="2209800"/>
            <a:chOff x="358775" y="3124201"/>
            <a:chExt cx="8137525" cy="3276600"/>
          </a:xfrm>
        </p:grpSpPr>
        <p:pic>
          <p:nvPicPr>
            <p:cNvPr id="29" name="Picture 5"/>
            <p:cNvPicPr>
              <a:picLocks noChangeAspect="1" noChangeArrowheads="1"/>
            </p:cNvPicPr>
            <p:nvPr/>
          </p:nvPicPr>
          <p:blipFill>
            <a:blip r:embed="rId22"/>
            <a:srcRect/>
            <a:stretch>
              <a:fillRect/>
            </a:stretch>
          </p:blipFill>
          <p:spPr bwMode="auto">
            <a:xfrm>
              <a:off x="358775" y="3146425"/>
              <a:ext cx="4548188" cy="3243263"/>
            </a:xfrm>
            <a:prstGeom prst="rect">
              <a:avLst/>
            </a:prstGeom>
            <a:noFill/>
            <a:ln w="9525">
              <a:noFill/>
              <a:miter lim="800000"/>
              <a:headEnd/>
              <a:tailEnd/>
            </a:ln>
            <a:effectLst/>
          </p:spPr>
        </p:pic>
        <p:pic>
          <p:nvPicPr>
            <p:cNvPr id="30" name="Picture 2"/>
            <p:cNvPicPr>
              <a:picLocks noChangeAspect="1" noChangeArrowheads="1"/>
            </p:cNvPicPr>
            <p:nvPr/>
          </p:nvPicPr>
          <p:blipFill>
            <a:blip r:embed="rId23"/>
            <a:srcRect/>
            <a:stretch>
              <a:fillRect/>
            </a:stretch>
          </p:blipFill>
          <p:spPr bwMode="auto">
            <a:xfrm>
              <a:off x="4953000" y="3124201"/>
              <a:ext cx="3543300" cy="3276600"/>
            </a:xfrm>
            <a:prstGeom prst="rect">
              <a:avLst/>
            </a:prstGeom>
            <a:noFill/>
            <a:ln w="9525">
              <a:noFill/>
              <a:miter lim="800000"/>
              <a:headEnd/>
              <a:tailEnd/>
            </a:ln>
          </p:spPr>
        </p:pic>
      </p:grpSp>
      <p:pic>
        <p:nvPicPr>
          <p:cNvPr id="135181" name="Picture 13"/>
          <p:cNvPicPr>
            <a:picLocks noChangeAspect="1" noChangeArrowheads="1"/>
          </p:cNvPicPr>
          <p:nvPr/>
        </p:nvPicPr>
        <p:blipFill>
          <a:blip r:embed="rId24"/>
          <a:srcRect/>
          <a:stretch>
            <a:fillRect/>
          </a:stretch>
        </p:blipFill>
        <p:spPr bwMode="auto">
          <a:xfrm>
            <a:off x="4976813" y="2819400"/>
            <a:ext cx="3633787" cy="879409"/>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99017">
                                            <p:txEl>
                                              <p:pRg st="0" end="0"/>
                                            </p:txEl>
                                          </p:spTgt>
                                        </p:tgtEl>
                                        <p:attrNameLst>
                                          <p:attrName>style.visibility</p:attrName>
                                        </p:attrNameLst>
                                      </p:cBhvr>
                                      <p:to>
                                        <p:strVal val="visible"/>
                                      </p:to>
                                    </p:set>
                                    <p:animEffect transition="in" filter="diamond(in)">
                                      <p:cBhvr>
                                        <p:cTn id="7" dur="2000"/>
                                        <p:tgtEl>
                                          <p:spTgt spid="2990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9017">
                                            <p:txEl>
                                              <p:pRg st="4" end="4"/>
                                            </p:txEl>
                                          </p:spTgt>
                                        </p:tgtEl>
                                        <p:attrNameLst>
                                          <p:attrName>style.visibility</p:attrName>
                                        </p:attrNameLst>
                                      </p:cBhvr>
                                      <p:to>
                                        <p:strVal val="visible"/>
                                      </p:to>
                                    </p:set>
                                    <p:animEffect transition="in" filter="circle(in)">
                                      <p:cBhvr>
                                        <p:cTn id="12" dur="2000"/>
                                        <p:tgtEl>
                                          <p:spTgt spid="29901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9023"/>
                                        </p:tgtEl>
                                        <p:attrNameLst>
                                          <p:attrName>style.visibility</p:attrName>
                                        </p:attrNameLst>
                                      </p:cBhvr>
                                      <p:to>
                                        <p:strVal val="visible"/>
                                      </p:to>
                                    </p:set>
                                    <p:animEffect transition="in" filter="blinds(horizontal)">
                                      <p:cBhvr>
                                        <p:cTn id="17" dur="500"/>
                                        <p:tgtEl>
                                          <p:spTgt spid="29902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99024"/>
                                        </p:tgtEl>
                                        <p:attrNameLst>
                                          <p:attrName>style.visibility</p:attrName>
                                        </p:attrNameLst>
                                      </p:cBhvr>
                                      <p:to>
                                        <p:strVal val="visible"/>
                                      </p:to>
                                    </p:set>
                                    <p:animEffect transition="in" filter="diamond(in)">
                                      <p:cBhvr>
                                        <p:cTn id="22" dur="2000"/>
                                        <p:tgtEl>
                                          <p:spTgt spid="2990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9025"/>
                                        </p:tgtEl>
                                        <p:attrNameLst>
                                          <p:attrName>style.visibility</p:attrName>
                                        </p:attrNameLst>
                                      </p:cBhvr>
                                      <p:to>
                                        <p:strVal val="visible"/>
                                      </p:to>
                                    </p:set>
                                    <p:animEffect transition="in" filter="blinds(horizontal)">
                                      <p:cBhvr>
                                        <p:cTn id="27" dur="500"/>
                                        <p:tgtEl>
                                          <p:spTgt spid="299025"/>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299026"/>
                                        </p:tgtEl>
                                        <p:attrNameLst>
                                          <p:attrName>style.visibility</p:attrName>
                                        </p:attrNameLst>
                                      </p:cBhvr>
                                      <p:to>
                                        <p:strVal val="visible"/>
                                      </p:to>
                                    </p:set>
                                    <p:animEffect transition="in" filter="blinds(horizontal)">
                                      <p:cBhvr>
                                        <p:cTn id="31" dur="500"/>
                                        <p:tgtEl>
                                          <p:spTgt spid="299026"/>
                                        </p:tgtEl>
                                      </p:cBhvr>
                                    </p:animEffect>
                                  </p:childTnLst>
                                </p:cTn>
                              </p:par>
                            </p:childTnLst>
                          </p:cTn>
                        </p:par>
                        <p:par>
                          <p:cTn id="32" fill="hold">
                            <p:stCondLst>
                              <p:cond delay="1000"/>
                            </p:stCondLst>
                            <p:childTnLst>
                              <p:par>
                                <p:cTn id="33" presetID="3" presetClass="entr" presetSubtype="10" fill="hold" nodeType="afterEffect">
                                  <p:stCondLst>
                                    <p:cond delay="0"/>
                                  </p:stCondLst>
                                  <p:childTnLst>
                                    <p:set>
                                      <p:cBhvr>
                                        <p:cTn id="34" dur="1" fill="hold">
                                          <p:stCondLst>
                                            <p:cond delay="0"/>
                                          </p:stCondLst>
                                        </p:cTn>
                                        <p:tgtEl>
                                          <p:spTgt spid="299028"/>
                                        </p:tgtEl>
                                        <p:attrNameLst>
                                          <p:attrName>style.visibility</p:attrName>
                                        </p:attrNameLst>
                                      </p:cBhvr>
                                      <p:to>
                                        <p:strVal val="visible"/>
                                      </p:to>
                                    </p:set>
                                    <p:animEffect transition="in" filter="blinds(horizontal)">
                                      <p:cBhvr>
                                        <p:cTn id="35" dur="500"/>
                                        <p:tgtEl>
                                          <p:spTgt spid="299028"/>
                                        </p:tgtEl>
                                      </p:cBhvr>
                                    </p:animEffect>
                                  </p:childTnLst>
                                </p:cTn>
                              </p:par>
                            </p:childTnLst>
                          </p:cTn>
                        </p:par>
                        <p:par>
                          <p:cTn id="36" fill="hold">
                            <p:stCondLst>
                              <p:cond delay="1500"/>
                            </p:stCondLst>
                            <p:childTnLst>
                              <p:par>
                                <p:cTn id="37" presetID="3" presetClass="entr" presetSubtype="10" fill="hold" nodeType="afterEffect">
                                  <p:stCondLst>
                                    <p:cond delay="0"/>
                                  </p:stCondLst>
                                  <p:childTnLst>
                                    <p:set>
                                      <p:cBhvr>
                                        <p:cTn id="38" dur="1" fill="hold">
                                          <p:stCondLst>
                                            <p:cond delay="0"/>
                                          </p:stCondLst>
                                        </p:cTn>
                                        <p:tgtEl>
                                          <p:spTgt spid="299031"/>
                                        </p:tgtEl>
                                        <p:attrNameLst>
                                          <p:attrName>style.visibility</p:attrName>
                                        </p:attrNameLst>
                                      </p:cBhvr>
                                      <p:to>
                                        <p:strVal val="visible"/>
                                      </p:to>
                                    </p:set>
                                    <p:animEffect transition="in" filter="blinds(horizontal)">
                                      <p:cBhvr>
                                        <p:cTn id="39" dur="500"/>
                                        <p:tgtEl>
                                          <p:spTgt spid="299031"/>
                                        </p:tgtEl>
                                      </p:cBhvr>
                                    </p:animEffect>
                                  </p:childTnLst>
                                </p:cTn>
                              </p:par>
                            </p:childTnLst>
                          </p:cTn>
                        </p:par>
                        <p:par>
                          <p:cTn id="40" fill="hold">
                            <p:stCondLst>
                              <p:cond delay="2000"/>
                            </p:stCondLst>
                            <p:childTnLst>
                              <p:par>
                                <p:cTn id="41" presetID="3" presetClass="entr" presetSubtype="10" fill="hold" nodeType="afterEffect">
                                  <p:stCondLst>
                                    <p:cond delay="0"/>
                                  </p:stCondLst>
                                  <p:childTnLst>
                                    <p:set>
                                      <p:cBhvr>
                                        <p:cTn id="42" dur="1" fill="hold">
                                          <p:stCondLst>
                                            <p:cond delay="0"/>
                                          </p:stCondLst>
                                        </p:cTn>
                                        <p:tgtEl>
                                          <p:spTgt spid="299032"/>
                                        </p:tgtEl>
                                        <p:attrNameLst>
                                          <p:attrName>style.visibility</p:attrName>
                                        </p:attrNameLst>
                                      </p:cBhvr>
                                      <p:to>
                                        <p:strVal val="visible"/>
                                      </p:to>
                                    </p:set>
                                    <p:animEffect transition="in" filter="blinds(horizontal)">
                                      <p:cBhvr>
                                        <p:cTn id="43" dur="500"/>
                                        <p:tgtEl>
                                          <p:spTgt spid="299032"/>
                                        </p:tgtEl>
                                      </p:cBhvr>
                                    </p:animEffect>
                                  </p:childTnLst>
                                </p:cTn>
                              </p:par>
                            </p:childTnLst>
                          </p:cTn>
                        </p:par>
                        <p:par>
                          <p:cTn id="44" fill="hold">
                            <p:stCondLst>
                              <p:cond delay="2500"/>
                            </p:stCondLst>
                            <p:childTnLst>
                              <p:par>
                                <p:cTn id="45" presetID="3" presetClass="entr" presetSubtype="10" fill="hold" nodeType="afterEffect">
                                  <p:stCondLst>
                                    <p:cond delay="0"/>
                                  </p:stCondLst>
                                  <p:childTnLst>
                                    <p:set>
                                      <p:cBhvr>
                                        <p:cTn id="46" dur="1" fill="hold">
                                          <p:stCondLst>
                                            <p:cond delay="0"/>
                                          </p:stCondLst>
                                        </p:cTn>
                                        <p:tgtEl>
                                          <p:spTgt spid="299027"/>
                                        </p:tgtEl>
                                        <p:attrNameLst>
                                          <p:attrName>style.visibility</p:attrName>
                                        </p:attrNameLst>
                                      </p:cBhvr>
                                      <p:to>
                                        <p:strVal val="visible"/>
                                      </p:to>
                                    </p:set>
                                    <p:animEffect transition="in" filter="blinds(horizontal)">
                                      <p:cBhvr>
                                        <p:cTn id="47" dur="500"/>
                                        <p:tgtEl>
                                          <p:spTgt spid="299027"/>
                                        </p:tgtEl>
                                      </p:cBhvr>
                                    </p:animEffect>
                                  </p:childTnLst>
                                </p:cTn>
                              </p:par>
                            </p:childTnLst>
                          </p:cTn>
                        </p:par>
                        <p:par>
                          <p:cTn id="48" fill="hold">
                            <p:stCondLst>
                              <p:cond delay="3000"/>
                            </p:stCondLst>
                            <p:childTnLst>
                              <p:par>
                                <p:cTn id="49" presetID="3" presetClass="entr" presetSubtype="10" fill="hold" nodeType="afterEffect">
                                  <p:stCondLst>
                                    <p:cond delay="0"/>
                                  </p:stCondLst>
                                  <p:childTnLst>
                                    <p:set>
                                      <p:cBhvr>
                                        <p:cTn id="50" dur="1" fill="hold">
                                          <p:stCondLst>
                                            <p:cond delay="0"/>
                                          </p:stCondLst>
                                        </p:cTn>
                                        <p:tgtEl>
                                          <p:spTgt spid="299029"/>
                                        </p:tgtEl>
                                        <p:attrNameLst>
                                          <p:attrName>style.visibility</p:attrName>
                                        </p:attrNameLst>
                                      </p:cBhvr>
                                      <p:to>
                                        <p:strVal val="visible"/>
                                      </p:to>
                                    </p:set>
                                    <p:animEffect transition="in" filter="blinds(horizontal)">
                                      <p:cBhvr>
                                        <p:cTn id="51" dur="500"/>
                                        <p:tgtEl>
                                          <p:spTgt spid="299029"/>
                                        </p:tgtEl>
                                      </p:cBhvr>
                                    </p:animEffect>
                                  </p:childTnLst>
                                </p:cTn>
                              </p:par>
                            </p:childTnLst>
                          </p:cTn>
                        </p:par>
                        <p:par>
                          <p:cTn id="52" fill="hold">
                            <p:stCondLst>
                              <p:cond delay="3500"/>
                            </p:stCondLst>
                            <p:childTnLst>
                              <p:par>
                                <p:cTn id="53" presetID="3" presetClass="entr" presetSubtype="10" fill="hold" nodeType="afterEffect">
                                  <p:stCondLst>
                                    <p:cond delay="0"/>
                                  </p:stCondLst>
                                  <p:childTnLst>
                                    <p:set>
                                      <p:cBhvr>
                                        <p:cTn id="54" dur="1" fill="hold">
                                          <p:stCondLst>
                                            <p:cond delay="0"/>
                                          </p:stCondLst>
                                        </p:cTn>
                                        <p:tgtEl>
                                          <p:spTgt spid="299030"/>
                                        </p:tgtEl>
                                        <p:attrNameLst>
                                          <p:attrName>style.visibility</p:attrName>
                                        </p:attrNameLst>
                                      </p:cBhvr>
                                      <p:to>
                                        <p:strVal val="visible"/>
                                      </p:to>
                                    </p:set>
                                    <p:animEffect transition="in" filter="blinds(horizontal)">
                                      <p:cBhvr>
                                        <p:cTn id="55" dur="500"/>
                                        <p:tgtEl>
                                          <p:spTgt spid="29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7"/>
          <p:cNvSpPr>
            <a:spLocks noGrp="1"/>
          </p:cNvSpPr>
          <p:nvPr>
            <p:ph type="sldNum" sz="quarter" idx="12"/>
          </p:nvPr>
        </p:nvSpPr>
        <p:spPr/>
        <p:txBody>
          <a:bodyPr/>
          <a:lstStyle/>
          <a:p>
            <a:fld id="{F230A04D-D07C-49C8-8C5A-E641AD98AE0B}" type="slidenum">
              <a:rPr lang="en-US"/>
              <a:pPr/>
              <a:t>46</a:t>
            </a:fld>
            <a:endParaRPr lang="en-US"/>
          </a:p>
        </p:txBody>
      </p:sp>
      <p:sp>
        <p:nvSpPr>
          <p:cNvPr id="301061" name="Rectangle 5"/>
          <p:cNvSpPr>
            <a:spLocks noRot="1" noChangeArrowheads="1"/>
          </p:cNvSpPr>
          <p:nvPr/>
        </p:nvSpPr>
        <p:spPr bwMode="auto">
          <a:xfrm>
            <a:off x="658813" y="2133600"/>
            <a:ext cx="7953375" cy="4194175"/>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Obtain the scaled histogram-equalized values,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Compute all the values of the transformation function 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graphicFrame>
        <p:nvGraphicFramePr>
          <p:cNvPr id="301066" name="Object 10"/>
          <p:cNvGraphicFramePr>
            <a:graphicFrameLocks noChangeAspect="1"/>
          </p:cNvGraphicFramePr>
          <p:nvPr/>
        </p:nvGraphicFramePr>
        <p:xfrm>
          <a:off x="1182688" y="3670300"/>
          <a:ext cx="2717800" cy="749300"/>
        </p:xfrm>
        <a:graphic>
          <a:graphicData uri="http://schemas.openxmlformats.org/presentationml/2006/ole">
            <mc:AlternateContent xmlns:mc="http://schemas.openxmlformats.org/markup-compatibility/2006">
              <mc:Choice xmlns:v="urn:schemas-microsoft-com:vml" Requires="v">
                <p:oleObj name="Equation" r:id="rId2" imgW="1612800" imgH="444240" progId="">
                  <p:embed/>
                </p:oleObj>
              </mc:Choice>
              <mc:Fallback>
                <p:oleObj name="Equation" r:id="rId2" imgW="1612800" imgH="44424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3670300"/>
                        <a:ext cx="2717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7" name="Object 11"/>
          <p:cNvGraphicFramePr>
            <a:graphicFrameLocks noChangeAspect="1"/>
          </p:cNvGraphicFramePr>
          <p:nvPr/>
        </p:nvGraphicFramePr>
        <p:xfrm>
          <a:off x="1130300" y="4318000"/>
          <a:ext cx="5075238" cy="1609725"/>
        </p:xfrm>
        <a:graphic>
          <a:graphicData uri="http://schemas.openxmlformats.org/presentationml/2006/ole">
            <mc:AlternateContent xmlns:mc="http://schemas.openxmlformats.org/markup-compatibility/2006">
              <mc:Choice xmlns:v="urn:schemas-microsoft-com:vml" Requires="v">
                <p:oleObj name="Equation" r:id="rId4" imgW="2882880" imgH="914400" progId="">
                  <p:embed/>
                </p:oleObj>
              </mc:Choice>
              <mc:Fallback>
                <p:oleObj name="Equation" r:id="rId4" imgW="2882880" imgH="9144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4318000"/>
                        <a:ext cx="5075238" cy="160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8" name="Object 12"/>
          <p:cNvGraphicFramePr>
            <a:graphicFrameLocks noChangeAspect="1"/>
          </p:cNvGraphicFramePr>
          <p:nvPr/>
        </p:nvGraphicFramePr>
        <p:xfrm>
          <a:off x="3960813" y="3830637"/>
          <a:ext cx="619125" cy="360363"/>
        </p:xfrm>
        <a:graphic>
          <a:graphicData uri="http://schemas.openxmlformats.org/presentationml/2006/ole">
            <mc:AlternateContent xmlns:mc="http://schemas.openxmlformats.org/markup-compatibility/2006">
              <mc:Choice xmlns:v="urn:schemas-microsoft-com:vml" Requires="v">
                <p:oleObj name="Equation" r:id="rId6" imgW="304560" imgH="177480" progId="">
                  <p:embed/>
                </p:oleObj>
              </mc:Choice>
              <mc:Fallback>
                <p:oleObj name="Equation" r:id="rId6" imgW="304560" imgH="17748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813" y="3830637"/>
                        <a:ext cx="61912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9" name="Object 13"/>
          <p:cNvGraphicFramePr>
            <a:graphicFrameLocks noChangeAspect="1"/>
          </p:cNvGraphicFramePr>
          <p:nvPr/>
        </p:nvGraphicFramePr>
        <p:xfrm>
          <a:off x="2779713" y="4341813"/>
          <a:ext cx="576262" cy="336550"/>
        </p:xfrm>
        <a:graphic>
          <a:graphicData uri="http://schemas.openxmlformats.org/presentationml/2006/ole">
            <mc:AlternateContent xmlns:mc="http://schemas.openxmlformats.org/markup-compatibility/2006">
              <mc:Choice xmlns:v="urn:schemas-microsoft-com:vml" Requires="v">
                <p:oleObj name="Equation" r:id="rId8" imgW="304560" imgH="177480" progId="">
                  <p:embed/>
                </p:oleObj>
              </mc:Choice>
              <mc:Fallback>
                <p:oleObj name="Equation" r:id="rId8" imgW="304560" imgH="177480" progId="">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9713" y="4341813"/>
                        <a:ext cx="5762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0" name="Object 14"/>
          <p:cNvGraphicFramePr>
            <a:graphicFrameLocks noChangeAspect="1"/>
          </p:cNvGraphicFramePr>
          <p:nvPr/>
        </p:nvGraphicFramePr>
        <p:xfrm>
          <a:off x="5575300" y="4287838"/>
          <a:ext cx="628650" cy="366712"/>
        </p:xfrm>
        <a:graphic>
          <a:graphicData uri="http://schemas.openxmlformats.org/presentationml/2006/ole">
            <mc:AlternateContent xmlns:mc="http://schemas.openxmlformats.org/markup-compatibility/2006">
              <mc:Choice xmlns:v="urn:schemas-microsoft-com:vml" Requires="v">
                <p:oleObj name="Equation" r:id="rId10" imgW="304560" imgH="177480" progId="">
                  <p:embed/>
                </p:oleObj>
              </mc:Choice>
              <mc:Fallback>
                <p:oleObj name="Equation" r:id="rId10" imgW="304560" imgH="177480" progId="">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5300" y="4287838"/>
                        <a:ext cx="628650"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1" name="Object 15"/>
          <p:cNvGraphicFramePr>
            <a:graphicFrameLocks noChangeAspect="1"/>
          </p:cNvGraphicFramePr>
          <p:nvPr/>
        </p:nvGraphicFramePr>
        <p:xfrm>
          <a:off x="2725738" y="4689475"/>
          <a:ext cx="569912" cy="361950"/>
        </p:xfrm>
        <a:graphic>
          <a:graphicData uri="http://schemas.openxmlformats.org/presentationml/2006/ole">
            <mc:AlternateContent xmlns:mc="http://schemas.openxmlformats.org/markup-compatibility/2006">
              <mc:Choice xmlns:v="urn:schemas-microsoft-com:vml" Requires="v">
                <p:oleObj name="Equation" r:id="rId12" imgW="279360" imgH="177480" progId="">
                  <p:embed/>
                </p:oleObj>
              </mc:Choice>
              <mc:Fallback>
                <p:oleObj name="Equation" r:id="rId12" imgW="279360" imgH="177480" progId="">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5738" y="4689475"/>
                        <a:ext cx="5699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2" name="Object 16"/>
          <p:cNvGraphicFramePr>
            <a:graphicFrameLocks noChangeAspect="1"/>
          </p:cNvGraphicFramePr>
          <p:nvPr/>
        </p:nvGraphicFramePr>
        <p:xfrm>
          <a:off x="5603875" y="4702175"/>
          <a:ext cx="601663" cy="350838"/>
        </p:xfrm>
        <a:graphic>
          <a:graphicData uri="http://schemas.openxmlformats.org/presentationml/2006/ole">
            <mc:AlternateContent xmlns:mc="http://schemas.openxmlformats.org/markup-compatibility/2006">
              <mc:Choice xmlns:v="urn:schemas-microsoft-com:vml" Requires="v">
                <p:oleObj name="Equation" r:id="rId14" imgW="304560" imgH="177480" progId="">
                  <p:embed/>
                </p:oleObj>
              </mc:Choice>
              <mc:Fallback>
                <p:oleObj name="Equation" r:id="rId14" imgW="304560" imgH="177480" progId="">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3875" y="4702175"/>
                        <a:ext cx="6016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3" name="Object 17"/>
          <p:cNvGraphicFramePr>
            <a:graphicFrameLocks noChangeAspect="1"/>
          </p:cNvGraphicFramePr>
          <p:nvPr/>
        </p:nvGraphicFramePr>
        <p:xfrm>
          <a:off x="5646738" y="5102225"/>
          <a:ext cx="579437" cy="338138"/>
        </p:xfrm>
        <a:graphic>
          <a:graphicData uri="http://schemas.openxmlformats.org/presentationml/2006/ole">
            <mc:AlternateContent xmlns:mc="http://schemas.openxmlformats.org/markup-compatibility/2006">
              <mc:Choice xmlns:v="urn:schemas-microsoft-com:vml" Requires="v">
                <p:oleObj name="Equation" r:id="rId16" imgW="304560" imgH="177480" progId="">
                  <p:embed/>
                </p:oleObj>
              </mc:Choice>
              <mc:Fallback>
                <p:oleObj name="Equation" r:id="rId16" imgW="304560" imgH="177480" progId="">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6738" y="5102225"/>
                        <a:ext cx="579437"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4" name="Object 18"/>
          <p:cNvGraphicFramePr>
            <a:graphicFrameLocks noChangeAspect="1"/>
          </p:cNvGraphicFramePr>
          <p:nvPr/>
        </p:nvGraphicFramePr>
        <p:xfrm>
          <a:off x="2738438" y="5087938"/>
          <a:ext cx="552450" cy="336550"/>
        </p:xfrm>
        <a:graphic>
          <a:graphicData uri="http://schemas.openxmlformats.org/presentationml/2006/ole">
            <mc:AlternateContent xmlns:mc="http://schemas.openxmlformats.org/markup-compatibility/2006">
              <mc:Choice xmlns:v="urn:schemas-microsoft-com:vml" Requires="v">
                <p:oleObj name="Equation" r:id="rId18" imgW="291960" imgH="177480" progId="">
                  <p:embed/>
                </p:oleObj>
              </mc:Choice>
              <mc:Fallback>
                <p:oleObj name="Equation" r:id="rId18" imgW="291960" imgH="177480" progId="">
                  <p:embed/>
                  <p:pic>
                    <p:nvPicPr>
                      <p:cNvPr id="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8438" y="5087938"/>
                        <a:ext cx="5524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75" name="Object 19"/>
          <p:cNvGraphicFramePr>
            <a:graphicFrameLocks noChangeAspect="1"/>
          </p:cNvGraphicFramePr>
          <p:nvPr/>
        </p:nvGraphicFramePr>
        <p:xfrm>
          <a:off x="2746375" y="5502275"/>
          <a:ext cx="604838" cy="352425"/>
        </p:xfrm>
        <a:graphic>
          <a:graphicData uri="http://schemas.openxmlformats.org/presentationml/2006/ole">
            <mc:AlternateContent xmlns:mc="http://schemas.openxmlformats.org/markup-compatibility/2006">
              <mc:Choice xmlns:v="urn:schemas-microsoft-com:vml" Requires="v">
                <p:oleObj name="Equation" r:id="rId20" imgW="304560" imgH="177480" progId="">
                  <p:embed/>
                </p:oleObj>
              </mc:Choice>
              <mc:Fallback>
                <p:oleObj name="Equation" r:id="rId20" imgW="304560" imgH="177480" progId="">
                  <p:embed/>
                  <p:pic>
                    <p:nvPicPr>
                      <p:cNvPr id="0"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6375" y="5502275"/>
                        <a:ext cx="604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76" name="Text Box 20"/>
          <p:cNvSpPr txBox="1">
            <a:spLocks noChangeArrowheads="1"/>
          </p:cNvSpPr>
          <p:nvPr/>
        </p:nvSpPr>
        <p:spPr bwMode="auto">
          <a:xfrm>
            <a:off x="3463925" y="4673600"/>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0</a:t>
            </a:r>
          </a:p>
        </p:txBody>
      </p:sp>
      <p:sp>
        <p:nvSpPr>
          <p:cNvPr id="301077" name="Text Box 21"/>
          <p:cNvSpPr txBox="1">
            <a:spLocks noChangeArrowheads="1"/>
          </p:cNvSpPr>
          <p:nvPr/>
        </p:nvSpPr>
        <p:spPr bwMode="auto">
          <a:xfrm>
            <a:off x="3444875" y="5040313"/>
            <a:ext cx="512763"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2</a:t>
            </a:r>
          </a:p>
        </p:txBody>
      </p:sp>
      <p:sp>
        <p:nvSpPr>
          <p:cNvPr id="301078" name="Text Box 22"/>
          <p:cNvSpPr txBox="1">
            <a:spLocks noChangeArrowheads="1"/>
          </p:cNvSpPr>
          <p:nvPr/>
        </p:nvSpPr>
        <p:spPr bwMode="auto">
          <a:xfrm>
            <a:off x="6302375" y="5068888"/>
            <a:ext cx="512763"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3</a:t>
            </a:r>
          </a:p>
        </p:txBody>
      </p:sp>
      <p:sp>
        <p:nvSpPr>
          <p:cNvPr id="301079" name="Text Box 23"/>
          <p:cNvSpPr txBox="1">
            <a:spLocks noChangeArrowheads="1"/>
          </p:cNvSpPr>
          <p:nvPr/>
        </p:nvSpPr>
        <p:spPr bwMode="auto">
          <a:xfrm>
            <a:off x="3449637" y="5440363"/>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5</a:t>
            </a:r>
          </a:p>
        </p:txBody>
      </p:sp>
      <p:sp>
        <p:nvSpPr>
          <p:cNvPr id="301080" name="Text Box 24"/>
          <p:cNvSpPr txBox="1">
            <a:spLocks noChangeArrowheads="1"/>
          </p:cNvSpPr>
          <p:nvPr/>
        </p:nvSpPr>
        <p:spPr bwMode="auto">
          <a:xfrm>
            <a:off x="3962400" y="5486400"/>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6</a:t>
            </a:r>
          </a:p>
        </p:txBody>
      </p:sp>
      <p:sp>
        <p:nvSpPr>
          <p:cNvPr id="301081" name="Text Box 25"/>
          <p:cNvSpPr txBox="1">
            <a:spLocks noChangeArrowheads="1"/>
          </p:cNvSpPr>
          <p:nvPr/>
        </p:nvSpPr>
        <p:spPr bwMode="auto">
          <a:xfrm>
            <a:off x="4419600" y="5486400"/>
            <a:ext cx="512762"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7</a:t>
            </a:r>
          </a:p>
        </p:txBody>
      </p:sp>
      <p:sp>
        <p:nvSpPr>
          <p:cNvPr id="301082" name="Text Box 26"/>
          <p:cNvSpPr txBox="1">
            <a:spLocks noChangeArrowheads="1"/>
          </p:cNvSpPr>
          <p:nvPr/>
        </p:nvSpPr>
        <p:spPr bwMode="auto">
          <a:xfrm>
            <a:off x="6288088" y="4640263"/>
            <a:ext cx="512762" cy="396875"/>
          </a:xfrm>
          <a:prstGeom prst="rect">
            <a:avLst/>
          </a:prstGeom>
          <a:noFill/>
          <a:ln w="9525">
            <a:noFill/>
            <a:miter lim="800000"/>
            <a:headEnd/>
            <a:tailEnd/>
          </a:ln>
          <a:effectLst/>
        </p:spPr>
        <p:txBody>
          <a:bodyPr>
            <a:spAutoFit/>
          </a:bodyPr>
          <a:lstStyle/>
          <a:p>
            <a:r>
              <a:rPr lang="en-US" sz="2000" b="1">
                <a:solidFill>
                  <a:srgbClr val="000066"/>
                </a:solidFill>
              </a:rPr>
              <a:t>s</a:t>
            </a:r>
            <a:r>
              <a:rPr lang="en-US" sz="2000" b="1" baseline="-25000">
                <a:solidFill>
                  <a:srgbClr val="000066"/>
                </a:solidFill>
              </a:rPr>
              <a:t>1</a:t>
            </a:r>
          </a:p>
        </p:txBody>
      </p:sp>
      <p:sp>
        <p:nvSpPr>
          <p:cNvPr id="301083" name="Text Box 27"/>
          <p:cNvSpPr txBox="1">
            <a:spLocks noChangeArrowheads="1"/>
          </p:cNvSpPr>
          <p:nvPr/>
        </p:nvSpPr>
        <p:spPr bwMode="auto">
          <a:xfrm>
            <a:off x="6858000" y="5089525"/>
            <a:ext cx="512763" cy="396875"/>
          </a:xfrm>
          <a:prstGeom prst="rect">
            <a:avLst/>
          </a:prstGeom>
          <a:noFill/>
          <a:ln w="9525">
            <a:noFill/>
            <a:miter lim="800000"/>
            <a:headEnd/>
            <a:tailEnd/>
          </a:ln>
          <a:effectLst/>
        </p:spPr>
        <p:txBody>
          <a:bodyPr>
            <a:spAutoFit/>
          </a:bodyPr>
          <a:lstStyle/>
          <a:p>
            <a:r>
              <a:rPr lang="en-US" sz="2000" b="1" dirty="0">
                <a:solidFill>
                  <a:srgbClr val="000066"/>
                </a:solidFill>
              </a:rPr>
              <a:t>s</a:t>
            </a:r>
            <a:r>
              <a:rPr lang="en-US" sz="2000" b="1" baseline="-25000" dirty="0">
                <a:solidFill>
                  <a:srgbClr val="000066"/>
                </a:solidFill>
              </a:rPr>
              <a:t>4</a:t>
            </a:r>
          </a:p>
        </p:txBody>
      </p:sp>
      <p:grpSp>
        <p:nvGrpSpPr>
          <p:cNvPr id="34" name="Group 33"/>
          <p:cNvGrpSpPr/>
          <p:nvPr/>
        </p:nvGrpSpPr>
        <p:grpSpPr>
          <a:xfrm>
            <a:off x="533400" y="152400"/>
            <a:ext cx="8153400" cy="1905000"/>
            <a:chOff x="358775" y="3124201"/>
            <a:chExt cx="8137525" cy="3276600"/>
          </a:xfrm>
        </p:grpSpPr>
        <p:pic>
          <p:nvPicPr>
            <p:cNvPr id="35" name="Picture 5"/>
            <p:cNvPicPr>
              <a:picLocks noChangeAspect="1" noChangeArrowheads="1"/>
            </p:cNvPicPr>
            <p:nvPr/>
          </p:nvPicPr>
          <p:blipFill>
            <a:blip r:embed="rId22"/>
            <a:srcRect/>
            <a:stretch>
              <a:fillRect/>
            </a:stretch>
          </p:blipFill>
          <p:spPr bwMode="auto">
            <a:xfrm>
              <a:off x="358775" y="3146425"/>
              <a:ext cx="4548188" cy="3243263"/>
            </a:xfrm>
            <a:prstGeom prst="rect">
              <a:avLst/>
            </a:prstGeom>
            <a:noFill/>
            <a:ln w="9525">
              <a:noFill/>
              <a:miter lim="800000"/>
              <a:headEnd/>
              <a:tailEnd/>
            </a:ln>
            <a:effectLst/>
          </p:spPr>
        </p:pic>
        <p:pic>
          <p:nvPicPr>
            <p:cNvPr id="36" name="Picture 2"/>
            <p:cNvPicPr>
              <a:picLocks noChangeAspect="1" noChangeArrowheads="1"/>
            </p:cNvPicPr>
            <p:nvPr/>
          </p:nvPicPr>
          <p:blipFill>
            <a:blip r:embed="rId23"/>
            <a:srcRect/>
            <a:stretch>
              <a:fillRect/>
            </a:stretch>
          </p:blipFill>
          <p:spPr bwMode="auto">
            <a:xfrm>
              <a:off x="4953000" y="3124201"/>
              <a:ext cx="3543300" cy="3276600"/>
            </a:xfrm>
            <a:prstGeom prst="rect">
              <a:avLst/>
            </a:prstGeom>
            <a:noFill/>
            <a:ln w="9525">
              <a:noFill/>
              <a:miter lim="800000"/>
              <a:headEnd/>
              <a:tailEnd/>
            </a:ln>
          </p:spPr>
        </p:pic>
      </p:grpSp>
      <p:pic>
        <p:nvPicPr>
          <p:cNvPr id="28" name="Picture 13"/>
          <p:cNvPicPr>
            <a:picLocks noChangeAspect="1" noChangeArrowheads="1"/>
          </p:cNvPicPr>
          <p:nvPr/>
        </p:nvPicPr>
        <p:blipFill>
          <a:blip r:embed="rId24"/>
          <a:srcRect/>
          <a:stretch>
            <a:fillRect/>
          </a:stretch>
        </p:blipFill>
        <p:spPr bwMode="auto">
          <a:xfrm>
            <a:off x="5105400" y="2473391"/>
            <a:ext cx="3633787" cy="879409"/>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01076"/>
                                        </p:tgtEl>
                                        <p:attrNameLst>
                                          <p:attrName>style.visibility</p:attrName>
                                        </p:attrNameLst>
                                      </p:cBhvr>
                                      <p:to>
                                        <p:strVal val="visible"/>
                                      </p:to>
                                    </p:set>
                                    <p:animEffect transition="in" filter="diamond(in)">
                                      <p:cBhvr>
                                        <p:cTn id="7" dur="2000"/>
                                        <p:tgtEl>
                                          <p:spTgt spid="30107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1077"/>
                                        </p:tgtEl>
                                        <p:attrNameLst>
                                          <p:attrName>style.visibility</p:attrName>
                                        </p:attrNameLst>
                                      </p:cBhvr>
                                      <p:to>
                                        <p:strVal val="visible"/>
                                      </p:to>
                                    </p:set>
                                    <p:animEffect transition="in" filter="diamond(in)">
                                      <p:cBhvr>
                                        <p:cTn id="12" dur="2000"/>
                                        <p:tgtEl>
                                          <p:spTgt spid="30107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01078"/>
                                        </p:tgtEl>
                                        <p:attrNameLst>
                                          <p:attrName>style.visibility</p:attrName>
                                        </p:attrNameLst>
                                      </p:cBhvr>
                                      <p:to>
                                        <p:strVal val="visible"/>
                                      </p:to>
                                    </p:set>
                                    <p:animEffect transition="in" filter="diamond(in)">
                                      <p:cBhvr>
                                        <p:cTn id="17" dur="2000"/>
                                        <p:tgtEl>
                                          <p:spTgt spid="30107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01083"/>
                                        </p:tgtEl>
                                        <p:attrNameLst>
                                          <p:attrName>style.visibility</p:attrName>
                                        </p:attrNameLst>
                                      </p:cBhvr>
                                      <p:to>
                                        <p:strVal val="visible"/>
                                      </p:to>
                                    </p:set>
                                    <p:animEffect transition="in" filter="diamond(in)">
                                      <p:cBhvr>
                                        <p:cTn id="22" dur="2000"/>
                                        <p:tgtEl>
                                          <p:spTgt spid="30108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01079"/>
                                        </p:tgtEl>
                                        <p:attrNameLst>
                                          <p:attrName>style.visibility</p:attrName>
                                        </p:attrNameLst>
                                      </p:cBhvr>
                                      <p:to>
                                        <p:strVal val="visible"/>
                                      </p:to>
                                    </p:set>
                                    <p:animEffect transition="in" filter="diamond(in)">
                                      <p:cBhvr>
                                        <p:cTn id="27" dur="2000"/>
                                        <p:tgtEl>
                                          <p:spTgt spid="30107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301080"/>
                                        </p:tgtEl>
                                        <p:attrNameLst>
                                          <p:attrName>style.visibility</p:attrName>
                                        </p:attrNameLst>
                                      </p:cBhvr>
                                      <p:to>
                                        <p:strVal val="visible"/>
                                      </p:to>
                                    </p:set>
                                    <p:animEffect transition="in" filter="diamond(in)">
                                      <p:cBhvr>
                                        <p:cTn id="32" dur="2000"/>
                                        <p:tgtEl>
                                          <p:spTgt spid="301080"/>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301081"/>
                                        </p:tgtEl>
                                        <p:attrNameLst>
                                          <p:attrName>style.visibility</p:attrName>
                                        </p:attrNameLst>
                                      </p:cBhvr>
                                      <p:to>
                                        <p:strVal val="visible"/>
                                      </p:to>
                                    </p:set>
                                    <p:animEffect transition="in" filter="diamond(in)">
                                      <p:cBhvr>
                                        <p:cTn id="37" dur="2000"/>
                                        <p:tgtEl>
                                          <p:spTgt spid="30108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301082"/>
                                        </p:tgtEl>
                                        <p:attrNameLst>
                                          <p:attrName>style.visibility</p:attrName>
                                        </p:attrNameLst>
                                      </p:cBhvr>
                                      <p:to>
                                        <p:strVal val="visible"/>
                                      </p:to>
                                    </p:set>
                                    <p:animEffect transition="in" filter="diamond(in)">
                                      <p:cBhvr>
                                        <p:cTn id="42" dur="2000"/>
                                        <p:tgtEl>
                                          <p:spTgt spid="30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76" grpId="0"/>
      <p:bldP spid="301077" grpId="0"/>
      <p:bldP spid="301078" grpId="0"/>
      <p:bldP spid="301079" grpId="0"/>
      <p:bldP spid="301080" grpId="0"/>
      <p:bldP spid="301081" grpId="0"/>
      <p:bldP spid="301082" grpId="0"/>
      <p:bldP spid="3010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ED1099D3-8457-4733-82D1-5E8616D82F5B}" type="slidenum">
              <a:rPr lang="en-US"/>
              <a:pPr/>
              <a:t>47</a:t>
            </a:fld>
            <a:endParaRPr lang="en-US"/>
          </a:p>
        </p:txBody>
      </p:sp>
      <p:grpSp>
        <p:nvGrpSpPr>
          <p:cNvPr id="20" name="Group 19"/>
          <p:cNvGrpSpPr/>
          <p:nvPr/>
        </p:nvGrpSpPr>
        <p:grpSpPr>
          <a:xfrm>
            <a:off x="2309019" y="2328862"/>
            <a:ext cx="4525962" cy="3843338"/>
            <a:chOff x="1947863" y="3025775"/>
            <a:chExt cx="4525962" cy="3843338"/>
          </a:xfrm>
        </p:grpSpPr>
        <p:pic>
          <p:nvPicPr>
            <p:cNvPr id="302106" name="Picture 26"/>
            <p:cNvPicPr>
              <a:picLocks noChangeAspect="1" noChangeArrowheads="1"/>
            </p:cNvPicPr>
            <p:nvPr/>
          </p:nvPicPr>
          <p:blipFill>
            <a:blip r:embed="rId2"/>
            <a:srcRect/>
            <a:stretch>
              <a:fillRect/>
            </a:stretch>
          </p:blipFill>
          <p:spPr bwMode="auto">
            <a:xfrm>
              <a:off x="3571875" y="3025775"/>
              <a:ext cx="2901950" cy="2705100"/>
            </a:xfrm>
            <a:prstGeom prst="rect">
              <a:avLst/>
            </a:prstGeom>
            <a:noFill/>
            <a:ln w="9525">
              <a:noFill/>
              <a:miter lim="800000"/>
              <a:headEnd/>
              <a:tailEnd/>
            </a:ln>
            <a:effectLst/>
          </p:spPr>
        </p:pic>
        <p:graphicFrame>
          <p:nvGraphicFramePr>
            <p:cNvPr id="302109" name="Object 29"/>
            <p:cNvGraphicFramePr>
              <a:graphicFrameLocks noChangeAspect="1"/>
            </p:cNvGraphicFramePr>
            <p:nvPr/>
          </p:nvGraphicFramePr>
          <p:xfrm>
            <a:off x="1947863" y="3265488"/>
            <a:ext cx="249237" cy="3603625"/>
          </p:xfrm>
          <a:graphic>
            <a:graphicData uri="http://schemas.openxmlformats.org/presentationml/2006/ole">
              <mc:AlternateContent xmlns:mc="http://schemas.openxmlformats.org/markup-compatibility/2006">
                <mc:Choice xmlns:v="urn:schemas-microsoft-com:vml" Requires="v">
                  <p:oleObj name="Equation" r:id="rId3" imgW="139680" imgH="2019240" progId="">
                    <p:embed/>
                  </p:oleObj>
                </mc:Choice>
                <mc:Fallback>
                  <p:oleObj name="Equation" r:id="rId3" imgW="139680" imgH="201924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3265488"/>
                          <a:ext cx="249237" cy="360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2112" name="Line 32"/>
            <p:cNvSpPr>
              <a:spLocks noChangeShapeType="1"/>
            </p:cNvSpPr>
            <p:nvPr/>
          </p:nvSpPr>
          <p:spPr bwMode="auto">
            <a:xfrm>
              <a:off x="2278063" y="390366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3" name="Line 33"/>
            <p:cNvSpPr>
              <a:spLocks noChangeShapeType="1"/>
            </p:cNvSpPr>
            <p:nvPr/>
          </p:nvSpPr>
          <p:spPr bwMode="auto">
            <a:xfrm>
              <a:off x="2244725" y="428466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4" name="Line 34"/>
            <p:cNvSpPr>
              <a:spLocks noChangeShapeType="1"/>
            </p:cNvSpPr>
            <p:nvPr/>
          </p:nvSpPr>
          <p:spPr bwMode="auto">
            <a:xfrm>
              <a:off x="2259013" y="4641850"/>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5" name="Line 35"/>
            <p:cNvSpPr>
              <a:spLocks noChangeShapeType="1"/>
            </p:cNvSpPr>
            <p:nvPr/>
          </p:nvSpPr>
          <p:spPr bwMode="auto">
            <a:xfrm>
              <a:off x="2273300" y="5027613"/>
              <a:ext cx="1190625" cy="0"/>
            </a:xfrm>
            <a:prstGeom prst="line">
              <a:avLst/>
            </a:prstGeom>
            <a:noFill/>
            <a:ln w="9525">
              <a:solidFill>
                <a:schemeClr val="tx1"/>
              </a:solidFill>
              <a:round/>
              <a:headEnd/>
              <a:tailEnd type="triangle" w="med" len="med"/>
            </a:ln>
            <a:effectLst/>
          </p:spPr>
          <p:txBody>
            <a:bodyPr/>
            <a:lstStyle/>
            <a:p>
              <a:endParaRPr lang="en-US"/>
            </a:p>
          </p:txBody>
        </p:sp>
        <p:sp>
          <p:nvSpPr>
            <p:cNvPr id="302116" name="Line 36"/>
            <p:cNvSpPr>
              <a:spLocks noChangeShapeType="1"/>
            </p:cNvSpPr>
            <p:nvPr/>
          </p:nvSpPr>
          <p:spPr bwMode="auto">
            <a:xfrm flipV="1">
              <a:off x="2273301" y="5181600"/>
              <a:ext cx="1155700" cy="246063"/>
            </a:xfrm>
            <a:prstGeom prst="line">
              <a:avLst/>
            </a:prstGeom>
            <a:noFill/>
            <a:ln w="9525">
              <a:solidFill>
                <a:schemeClr val="tx1"/>
              </a:solidFill>
              <a:round/>
              <a:headEnd/>
              <a:tailEnd type="triangle" w="med" len="med"/>
            </a:ln>
            <a:effectLst/>
          </p:spPr>
          <p:txBody>
            <a:bodyPr/>
            <a:lstStyle/>
            <a:p>
              <a:endParaRPr lang="en-US"/>
            </a:p>
          </p:txBody>
        </p:sp>
        <p:sp>
          <p:nvSpPr>
            <p:cNvPr id="302117" name="Line 37"/>
            <p:cNvSpPr>
              <a:spLocks noChangeShapeType="1"/>
            </p:cNvSpPr>
            <p:nvPr/>
          </p:nvSpPr>
          <p:spPr bwMode="auto">
            <a:xfrm flipV="1">
              <a:off x="2220913" y="5573713"/>
              <a:ext cx="1190625" cy="333375"/>
            </a:xfrm>
            <a:prstGeom prst="line">
              <a:avLst/>
            </a:prstGeom>
            <a:noFill/>
            <a:ln w="9525">
              <a:solidFill>
                <a:schemeClr val="tx1"/>
              </a:solidFill>
              <a:round/>
              <a:headEnd/>
              <a:tailEnd type="triangle" w="med" len="med"/>
            </a:ln>
            <a:effectLst/>
          </p:spPr>
          <p:txBody>
            <a:bodyPr/>
            <a:lstStyle/>
            <a:p>
              <a:endParaRPr lang="en-US"/>
            </a:p>
          </p:txBody>
        </p:sp>
        <p:sp>
          <p:nvSpPr>
            <p:cNvPr id="302118" name="Line 38"/>
            <p:cNvSpPr>
              <a:spLocks noChangeShapeType="1"/>
            </p:cNvSpPr>
            <p:nvPr/>
          </p:nvSpPr>
          <p:spPr bwMode="auto">
            <a:xfrm flipV="1">
              <a:off x="2206625" y="5661025"/>
              <a:ext cx="1174750" cy="638175"/>
            </a:xfrm>
            <a:prstGeom prst="line">
              <a:avLst/>
            </a:prstGeom>
            <a:noFill/>
            <a:ln w="9525">
              <a:solidFill>
                <a:schemeClr val="tx1"/>
              </a:solidFill>
              <a:round/>
              <a:headEnd/>
              <a:tailEnd type="triangle" w="med" len="med"/>
            </a:ln>
            <a:effectLst/>
          </p:spPr>
          <p:txBody>
            <a:bodyPr/>
            <a:lstStyle/>
            <a:p>
              <a:endParaRPr lang="en-US"/>
            </a:p>
          </p:txBody>
        </p:sp>
        <p:sp>
          <p:nvSpPr>
            <p:cNvPr id="302119" name="Line 39"/>
            <p:cNvSpPr>
              <a:spLocks noChangeShapeType="1"/>
            </p:cNvSpPr>
            <p:nvPr/>
          </p:nvSpPr>
          <p:spPr bwMode="auto">
            <a:xfrm flipV="1">
              <a:off x="2119313" y="5762625"/>
              <a:ext cx="1262062" cy="914400"/>
            </a:xfrm>
            <a:prstGeom prst="line">
              <a:avLst/>
            </a:prstGeom>
            <a:noFill/>
            <a:ln w="9525">
              <a:solidFill>
                <a:schemeClr val="tx1"/>
              </a:solidFill>
              <a:round/>
              <a:headEnd/>
              <a:tailEnd type="triangle" w="med" len="med"/>
            </a:ln>
            <a:effectLst/>
          </p:spPr>
          <p:txBody>
            <a:bodyPr/>
            <a:lstStyle/>
            <a:p>
              <a:endParaRPr lang="en-US"/>
            </a:p>
          </p:txBody>
        </p:sp>
      </p:grpSp>
      <p:pic>
        <p:nvPicPr>
          <p:cNvPr id="25" name="Picture 8" descr="DIP3E_book_cover"/>
          <p:cNvPicPr>
            <a:picLocks noChangeAspect="1" noChangeArrowheads="1"/>
          </p:cNvPicPr>
          <p:nvPr/>
        </p:nvPicPr>
        <p:blipFill>
          <a:blip r:embed="rId5"/>
          <a:srcRect/>
          <a:stretch>
            <a:fillRect/>
          </a:stretch>
        </p:blipFill>
        <p:spPr bwMode="auto">
          <a:xfrm>
            <a:off x="153988" y="139700"/>
            <a:ext cx="1262062" cy="1462088"/>
          </a:xfrm>
          <a:prstGeom prst="rect">
            <a:avLst/>
          </a:prstGeom>
          <a:noFill/>
          <a:ln w="9525">
            <a:noFill/>
            <a:miter lim="800000"/>
            <a:headEnd/>
            <a:tailEnd/>
          </a:ln>
        </p:spPr>
      </p:pic>
      <p:pic>
        <p:nvPicPr>
          <p:cNvPr id="18" name="Picture 13"/>
          <p:cNvPicPr>
            <a:picLocks noChangeAspect="1" noChangeArrowheads="1"/>
          </p:cNvPicPr>
          <p:nvPr/>
        </p:nvPicPr>
        <p:blipFill>
          <a:blip r:embed="rId6"/>
          <a:srcRect/>
          <a:stretch>
            <a:fillRect/>
          </a:stretch>
        </p:blipFill>
        <p:spPr bwMode="auto">
          <a:xfrm>
            <a:off x="2755107" y="1219200"/>
            <a:ext cx="3633787" cy="879409"/>
          </a:xfrm>
          <a:prstGeom prst="rect">
            <a:avLst/>
          </a:prstGeom>
          <a:noFill/>
          <a:ln w="9525">
            <a:noFill/>
            <a:miter lim="800000"/>
            <a:headEnd/>
            <a:tailEnd/>
          </a:ln>
          <a:effec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471D282-7CFF-46CE-9C80-19D858847061}" type="slidenum">
              <a:rPr lang="en-US"/>
              <a:pPr/>
              <a:t>48</a:t>
            </a:fld>
            <a:endParaRPr lang="en-US"/>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pic>
        <p:nvPicPr>
          <p:cNvPr id="138243" name="Picture 3"/>
          <p:cNvPicPr>
            <a:picLocks noChangeAspect="1" noChangeArrowheads="1"/>
          </p:cNvPicPr>
          <p:nvPr/>
        </p:nvPicPr>
        <p:blipFill>
          <a:blip r:embed="rId3"/>
          <a:srcRect/>
          <a:stretch>
            <a:fillRect/>
          </a:stretch>
        </p:blipFill>
        <p:spPr bwMode="auto">
          <a:xfrm>
            <a:off x="3952875" y="914400"/>
            <a:ext cx="1238250" cy="4857750"/>
          </a:xfrm>
          <a:prstGeom prst="rect">
            <a:avLst/>
          </a:prstGeom>
          <a:noFill/>
          <a:ln w="9525">
            <a:noFill/>
            <a:miter lim="800000"/>
            <a:headEnd/>
            <a:tailEnd/>
          </a:ln>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E8EDC1D-4D03-4A3E-8F10-6D92AFBFDE15}" type="slidenum">
              <a:rPr lang="en-US"/>
              <a:pPr/>
              <a:t>49</a:t>
            </a:fld>
            <a:endParaRPr lang="en-US"/>
          </a:p>
        </p:txBody>
      </p:sp>
      <p:grpSp>
        <p:nvGrpSpPr>
          <p:cNvPr id="2" name="Group 16"/>
          <p:cNvGrpSpPr/>
          <p:nvPr/>
        </p:nvGrpSpPr>
        <p:grpSpPr>
          <a:xfrm>
            <a:off x="890588" y="2286000"/>
            <a:ext cx="7362825" cy="4038600"/>
            <a:chOff x="685800" y="1743166"/>
            <a:chExt cx="7362825" cy="4581434"/>
          </a:xfrm>
        </p:grpSpPr>
        <p:pic>
          <p:nvPicPr>
            <p:cNvPr id="300052" name="Picture 20"/>
            <p:cNvPicPr>
              <a:picLocks noChangeAspect="1" noChangeArrowheads="1"/>
            </p:cNvPicPr>
            <p:nvPr/>
          </p:nvPicPr>
          <p:blipFill>
            <a:blip r:embed="rId2"/>
            <a:srcRect/>
            <a:stretch>
              <a:fillRect/>
            </a:stretch>
          </p:blipFill>
          <p:spPr bwMode="auto">
            <a:xfrm>
              <a:off x="685800" y="1743166"/>
              <a:ext cx="5302250" cy="4581434"/>
            </a:xfrm>
            <a:prstGeom prst="rect">
              <a:avLst/>
            </a:prstGeom>
            <a:noFill/>
            <a:ln w="9525">
              <a:noFill/>
              <a:miter lim="800000"/>
              <a:headEnd/>
              <a:tailEnd/>
            </a:ln>
            <a:effectLst/>
          </p:spPr>
        </p:pic>
        <p:grpSp>
          <p:nvGrpSpPr>
            <p:cNvPr id="3" name="Group 15"/>
            <p:cNvGrpSpPr/>
            <p:nvPr/>
          </p:nvGrpSpPr>
          <p:grpSpPr>
            <a:xfrm>
              <a:off x="6172200" y="1752600"/>
              <a:ext cx="1876425" cy="4076700"/>
              <a:chOff x="6172200" y="1752600"/>
              <a:chExt cx="1876425" cy="4076700"/>
            </a:xfrm>
          </p:grpSpPr>
          <p:pic>
            <p:nvPicPr>
              <p:cNvPr id="194561" name="Picture 1"/>
              <p:cNvPicPr>
                <a:picLocks noChangeAspect="1" noChangeArrowheads="1"/>
              </p:cNvPicPr>
              <p:nvPr/>
            </p:nvPicPr>
            <p:blipFill>
              <a:blip r:embed="rId3"/>
              <a:srcRect/>
              <a:stretch>
                <a:fillRect/>
              </a:stretch>
            </p:blipFill>
            <p:spPr bwMode="auto">
              <a:xfrm>
                <a:off x="6172200" y="1752600"/>
                <a:ext cx="485775" cy="485775"/>
              </a:xfrm>
              <a:prstGeom prst="rect">
                <a:avLst/>
              </a:prstGeom>
              <a:noFill/>
              <a:ln w="9525">
                <a:noFill/>
                <a:miter lim="800000"/>
                <a:headEnd/>
                <a:tailEnd/>
              </a:ln>
              <a:effectLst/>
            </p:spPr>
          </p:pic>
          <p:pic>
            <p:nvPicPr>
              <p:cNvPr id="194562" name="Picture 2"/>
              <p:cNvPicPr>
                <a:picLocks noChangeAspect="1" noChangeArrowheads="1"/>
              </p:cNvPicPr>
              <p:nvPr/>
            </p:nvPicPr>
            <p:blipFill>
              <a:blip r:embed="rId4"/>
              <a:srcRect/>
              <a:stretch>
                <a:fillRect/>
              </a:stretch>
            </p:blipFill>
            <p:spPr bwMode="auto">
              <a:xfrm>
                <a:off x="6172200" y="2286000"/>
                <a:ext cx="1876425" cy="3543300"/>
              </a:xfrm>
              <a:prstGeom prst="rect">
                <a:avLst/>
              </a:prstGeom>
              <a:noFill/>
              <a:ln w="9525">
                <a:noFill/>
                <a:miter lim="800000"/>
                <a:headEnd/>
                <a:tailEnd/>
              </a:ln>
              <a:effectLst/>
            </p:spPr>
          </p:pic>
        </p:grpSp>
      </p:grpSp>
      <p:grpSp>
        <p:nvGrpSpPr>
          <p:cNvPr id="4" name="Group 18"/>
          <p:cNvGrpSpPr/>
          <p:nvPr/>
        </p:nvGrpSpPr>
        <p:grpSpPr>
          <a:xfrm>
            <a:off x="533400" y="152400"/>
            <a:ext cx="8153400" cy="1905000"/>
            <a:chOff x="358775" y="3124201"/>
            <a:chExt cx="8137525" cy="3276600"/>
          </a:xfrm>
        </p:grpSpPr>
        <p:pic>
          <p:nvPicPr>
            <p:cNvPr id="20" name="Picture 5"/>
            <p:cNvPicPr>
              <a:picLocks noChangeAspect="1" noChangeArrowheads="1"/>
            </p:cNvPicPr>
            <p:nvPr/>
          </p:nvPicPr>
          <p:blipFill>
            <a:blip r:embed="rId5"/>
            <a:srcRect/>
            <a:stretch>
              <a:fillRect/>
            </a:stretch>
          </p:blipFill>
          <p:spPr bwMode="auto">
            <a:xfrm>
              <a:off x="358775" y="3146425"/>
              <a:ext cx="4548188" cy="3243263"/>
            </a:xfrm>
            <a:prstGeom prst="rect">
              <a:avLst/>
            </a:prstGeom>
            <a:noFill/>
            <a:ln w="9525">
              <a:noFill/>
              <a:miter lim="800000"/>
              <a:headEnd/>
              <a:tailEnd/>
            </a:ln>
            <a:effectLst/>
          </p:spPr>
        </p:pic>
        <p:pic>
          <p:nvPicPr>
            <p:cNvPr id="21" name="Picture 2"/>
            <p:cNvPicPr>
              <a:picLocks noChangeAspect="1" noChangeArrowheads="1"/>
            </p:cNvPicPr>
            <p:nvPr/>
          </p:nvPicPr>
          <p:blipFill>
            <a:blip r:embed="rId6"/>
            <a:srcRect/>
            <a:stretch>
              <a:fillRect/>
            </a:stretch>
          </p:blipFill>
          <p:spPr bwMode="auto">
            <a:xfrm>
              <a:off x="4953000" y="3124201"/>
              <a:ext cx="3543300" cy="3276600"/>
            </a:xfrm>
            <a:prstGeom prst="rect">
              <a:avLst/>
            </a:prstGeom>
            <a:noFill/>
            <a:ln w="9525">
              <a:noFill/>
              <a:miter lim="800000"/>
              <a:headEnd/>
              <a:tailEnd/>
            </a:ln>
          </p:spPr>
        </p:pic>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ctr">
              <a:defRPr/>
            </a:pPr>
            <a:r>
              <a:rPr lang="en-US" sz="4000" dirty="0">
                <a:solidFill>
                  <a:srgbClr val="000000"/>
                </a:solidFill>
                <a:latin typeface="Andalus" pitchFamily="18" charset="-78"/>
                <a:cs typeface="Andalus" pitchFamily="18" charset="-78"/>
              </a:rPr>
              <a:t>Introduction</a:t>
            </a:r>
          </a:p>
        </p:txBody>
      </p:sp>
      <p:sp>
        <p:nvSpPr>
          <p:cNvPr id="7" name="TextBox 6"/>
          <p:cNvSpPr txBox="1"/>
          <p:nvPr/>
        </p:nvSpPr>
        <p:spPr>
          <a:xfrm>
            <a:off x="457200" y="1810656"/>
            <a:ext cx="8229600" cy="2523768"/>
          </a:xfrm>
          <a:prstGeom prst="rect">
            <a:avLst/>
          </a:prstGeom>
          <a:noFill/>
        </p:spPr>
        <p:txBody>
          <a:bodyPr wrap="square" rtlCol="0">
            <a:spAutoFit/>
          </a:bodyPr>
          <a:lstStyle/>
          <a:p>
            <a:pPr algn="just">
              <a:buFont typeface="Wingdings" pitchFamily="2" charset="2"/>
              <a:buChar char="q"/>
            </a:pPr>
            <a:r>
              <a:rPr lang="en-US" sz="2000" dirty="0">
                <a:latin typeface="Andalus" pitchFamily="18" charset="-78"/>
                <a:cs typeface="Andalus" pitchFamily="18" charset="-78"/>
              </a:rPr>
              <a:t> 	</a:t>
            </a:r>
            <a:r>
              <a:rPr lang="en-US" sz="2000" b="1" dirty="0">
                <a:latin typeface="Andalus" pitchFamily="18" charset="-78"/>
                <a:cs typeface="Andalus" pitchFamily="18" charset="-78"/>
              </a:rPr>
              <a:t>Spatial domain</a:t>
            </a:r>
          </a:p>
          <a:p>
            <a:pPr algn="just">
              <a:buFont typeface="Arial" charset="0"/>
              <a:buNone/>
            </a:pPr>
            <a:r>
              <a:rPr lang="en-US" sz="2000" dirty="0">
                <a:latin typeface="Andalus" pitchFamily="18" charset="-78"/>
                <a:cs typeface="Andalus" pitchFamily="18" charset="-78"/>
              </a:rPr>
              <a:t>      I</a:t>
            </a:r>
            <a:r>
              <a:rPr lang="en-US" dirty="0">
                <a:latin typeface="Andalus" pitchFamily="18" charset="-78"/>
                <a:cs typeface="Andalus" pitchFamily="18" charset="-78"/>
              </a:rPr>
              <a:t>mage plane itself, directly process the intensity values of the image plane.</a:t>
            </a:r>
            <a:r>
              <a:rPr lang="en-US" sz="2000" dirty="0">
                <a:latin typeface="Andalus" pitchFamily="18" charset="-78"/>
                <a:cs typeface="Andalus" pitchFamily="18" charset="-78"/>
              </a:rPr>
              <a:t> </a:t>
            </a:r>
          </a:p>
          <a:p>
            <a:pPr algn="just"/>
            <a:endParaRPr lang="en-US" sz="2000" dirty="0">
              <a:latin typeface="Andalus" pitchFamily="18" charset="-78"/>
              <a:cs typeface="Andalus" pitchFamily="18" charset="-78"/>
            </a:endParaRPr>
          </a:p>
          <a:p>
            <a:pPr algn="just"/>
            <a:endParaRPr lang="en-US" sz="2000" dirty="0">
              <a:latin typeface="Andalus" pitchFamily="18" charset="-78"/>
              <a:cs typeface="Andalus" pitchFamily="18" charset="-78"/>
            </a:endParaRPr>
          </a:p>
          <a:p>
            <a:pPr algn="just"/>
            <a:endParaRPr lang="en-US" sz="2000" dirty="0">
              <a:latin typeface="Andalus" pitchFamily="18" charset="-78"/>
              <a:cs typeface="Andalus" pitchFamily="18" charset="-78"/>
            </a:endParaRPr>
          </a:p>
          <a:p>
            <a:pPr algn="just">
              <a:buFont typeface="Wingdings" pitchFamily="2" charset="2"/>
              <a:buChar char="q"/>
            </a:pPr>
            <a:r>
              <a:rPr lang="en-US" sz="2000" dirty="0">
                <a:latin typeface="Andalus" pitchFamily="18" charset="-78"/>
                <a:cs typeface="Andalus" pitchFamily="18" charset="-78"/>
              </a:rPr>
              <a:t> 	</a:t>
            </a:r>
            <a:r>
              <a:rPr lang="en-US" sz="2000" b="1" dirty="0">
                <a:latin typeface="Andalus" pitchFamily="18" charset="-78"/>
                <a:cs typeface="Andalus" pitchFamily="18" charset="-78"/>
              </a:rPr>
              <a:t>Transform domain</a:t>
            </a:r>
          </a:p>
          <a:p>
            <a:pPr algn="just">
              <a:buFont typeface="Arial" charset="0"/>
              <a:buNone/>
            </a:pPr>
            <a:r>
              <a:rPr lang="en-US" sz="2000" dirty="0">
                <a:latin typeface="Andalus" pitchFamily="18" charset="-78"/>
                <a:cs typeface="Andalus" pitchFamily="18" charset="-78"/>
              </a:rPr>
              <a:t>      </a:t>
            </a:r>
            <a:r>
              <a:rPr lang="en-US" dirty="0">
                <a:latin typeface="Andalus" pitchFamily="18" charset="-78"/>
                <a:cs typeface="Andalus" pitchFamily="18" charset="-78"/>
              </a:rPr>
              <a:t>process the transform coefficients, not directly process the intensity values of the image plane.</a:t>
            </a:r>
          </a:p>
        </p:txBody>
      </p:sp>
      <p:sp>
        <p:nvSpPr>
          <p:cNvPr id="9" name="Slide Number Placeholder 8"/>
          <p:cNvSpPr>
            <a:spLocks noGrp="1"/>
          </p:cNvSpPr>
          <p:nvPr>
            <p:ph type="sldNum" sz="quarter" idx="12"/>
          </p:nvPr>
        </p:nvSpPr>
        <p:spPr/>
        <p:txBody>
          <a:bodyPr/>
          <a:lstStyle/>
          <a:p>
            <a:fld id="{A876E694-3EFE-4364-8220-4443379FC99E}" type="slidenum">
              <a:rPr lang="en-US" smtClean="0"/>
              <a:pPr/>
              <a:t>5</a:t>
            </a:fld>
            <a:endParaRPr lang="en-US" dirty="0"/>
          </a:p>
        </p:txBody>
      </p:sp>
      <p:cxnSp>
        <p:nvCxnSpPr>
          <p:cNvPr id="12" name="Straight Connector 11"/>
          <p:cNvCxnSpPr/>
          <p:nvPr/>
        </p:nvCxnSpPr>
        <p:spPr>
          <a:xfrm>
            <a:off x="664026" y="228600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744" y="3788202"/>
            <a:ext cx="1524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BC18FC4-1AF7-448A-A127-0D218B7BAFCB}" type="slidenum">
              <a:rPr lang="en-US"/>
              <a:pPr/>
              <a:t>50</a:t>
            </a:fld>
            <a:endParaRPr lang="en-US"/>
          </a:p>
        </p:txBody>
      </p:sp>
      <p:sp>
        <p:nvSpPr>
          <p:cNvPr id="308232" name="Rectangle 8"/>
          <p:cNvSpPr>
            <a:spLocks noRot="1" noChangeArrowheads="1"/>
          </p:cNvSpPr>
          <p:nvPr/>
        </p:nvSpPr>
        <p:spPr bwMode="auto">
          <a:xfrm>
            <a:off x="658813" y="1752600"/>
            <a:ext cx="7953375" cy="3429000"/>
          </a:xfrm>
          <a:prstGeom prst="rect">
            <a:avLst/>
          </a:prstGeom>
          <a:noFill/>
          <a:ln w="9525">
            <a:noFill/>
            <a:miter lim="800000"/>
            <a:headEnd/>
            <a:tailEnd/>
          </a:ln>
          <a:effectLst/>
        </p:spPr>
        <p:txBody>
          <a:bodyPr/>
          <a:lstStyle/>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Define a neighborhood and move its center from pixel to pixel</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At each location, the histogram of the points in the neighborhood is computed. Either histogram equalization or histogram specification transformation function is obtained</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Map the intensity of the pixel centered in the neighborhood</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r>
              <a:rPr lang="en-US" dirty="0">
                <a:latin typeface="Andalus" pitchFamily="18" charset="-78"/>
                <a:cs typeface="Andalus" pitchFamily="18" charset="-78"/>
              </a:rPr>
              <a:t>   - Move to the next location and repeat the procedure</a:t>
            </a: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algn="just"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Local Histogram Processing</a:t>
            </a:r>
            <a:endParaRPr lang="en-US" sz="36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232">
                                            <p:txEl>
                                              <p:pRg st="0" end="0"/>
                                            </p:txEl>
                                          </p:spTgt>
                                        </p:tgtEl>
                                        <p:attrNameLst>
                                          <p:attrName>style.visibility</p:attrName>
                                        </p:attrNameLst>
                                      </p:cBhvr>
                                      <p:to>
                                        <p:strVal val="visible"/>
                                      </p:to>
                                    </p:set>
                                    <p:animEffect transition="in" filter="blinds(horizontal)">
                                      <p:cBhvr>
                                        <p:cTn id="7" dur="500"/>
                                        <p:tgtEl>
                                          <p:spTgt spid="308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8232">
                                            <p:txEl>
                                              <p:pRg st="2" end="2"/>
                                            </p:txEl>
                                          </p:spTgt>
                                        </p:tgtEl>
                                        <p:attrNameLst>
                                          <p:attrName>style.visibility</p:attrName>
                                        </p:attrNameLst>
                                      </p:cBhvr>
                                      <p:to>
                                        <p:strVal val="visible"/>
                                      </p:to>
                                    </p:set>
                                    <p:animEffect transition="in" filter="blinds(horizontal)">
                                      <p:cBhvr>
                                        <p:cTn id="12" dur="500"/>
                                        <p:tgtEl>
                                          <p:spTgt spid="3082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8232">
                                            <p:txEl>
                                              <p:pRg st="4" end="4"/>
                                            </p:txEl>
                                          </p:spTgt>
                                        </p:tgtEl>
                                        <p:attrNameLst>
                                          <p:attrName>style.visibility</p:attrName>
                                        </p:attrNameLst>
                                      </p:cBhvr>
                                      <p:to>
                                        <p:strVal val="visible"/>
                                      </p:to>
                                    </p:set>
                                    <p:animEffect transition="in" filter="blinds(horizontal)">
                                      <p:cBhvr>
                                        <p:cTn id="17" dur="500"/>
                                        <p:tgtEl>
                                          <p:spTgt spid="3082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8232">
                                            <p:txEl>
                                              <p:pRg st="6" end="6"/>
                                            </p:txEl>
                                          </p:spTgt>
                                        </p:tgtEl>
                                        <p:attrNameLst>
                                          <p:attrName>style.visibility</p:attrName>
                                        </p:attrNameLst>
                                      </p:cBhvr>
                                      <p:to>
                                        <p:strVal val="visible"/>
                                      </p:to>
                                    </p:set>
                                    <p:animEffect transition="in" filter="blinds(horizontal)">
                                      <p:cBhvr>
                                        <p:cTn id="22" dur="500"/>
                                        <p:tgtEl>
                                          <p:spTgt spid="3082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CF7D909F-B9A2-4B2B-B7C8-7606DBDBBDE1}" type="slidenum">
              <a:rPr lang="en-US"/>
              <a:pPr/>
              <a:t>51</a:t>
            </a:fld>
            <a:endParaRPr lang="en-US"/>
          </a:p>
        </p:txBody>
      </p:sp>
      <p:sp>
        <p:nvSpPr>
          <p:cNvPr id="310280" name="Rectangle 8"/>
          <p:cNvSpPr>
            <a:spLocks noChangeArrowheads="1"/>
          </p:cNvSpPr>
          <p:nvPr/>
        </p:nvSpPr>
        <p:spPr bwMode="auto">
          <a:xfrm>
            <a:off x="3178175" y="1828800"/>
            <a:ext cx="2844800" cy="2903538"/>
          </a:xfrm>
          <a:prstGeom prst="rect">
            <a:avLst/>
          </a:prstGeom>
          <a:solidFill>
            <a:schemeClr val="bg1"/>
          </a:solidFill>
          <a:ln w="9525">
            <a:noFill/>
            <a:miter lim="800000"/>
            <a:headEnd/>
            <a:tailEnd/>
          </a:ln>
          <a:effectLst/>
        </p:spPr>
        <p:txBody>
          <a:bodyPr wrap="none" anchor="ctr"/>
          <a:lstStyle/>
          <a:p>
            <a:endParaRPr lang="en-US"/>
          </a:p>
        </p:txBody>
      </p:sp>
      <p:sp>
        <p:nvSpPr>
          <p:cNvPr id="310281" name="Rectangle 9"/>
          <p:cNvSpPr>
            <a:spLocks noChangeArrowheads="1"/>
          </p:cNvSpPr>
          <p:nvPr/>
        </p:nvSpPr>
        <p:spPr bwMode="auto">
          <a:xfrm>
            <a:off x="5973763" y="1909763"/>
            <a:ext cx="2844800" cy="2903537"/>
          </a:xfrm>
          <a:prstGeom prst="rect">
            <a:avLst/>
          </a:prstGeom>
          <a:solidFill>
            <a:schemeClr val="bg1"/>
          </a:solidFill>
          <a:ln w="9525">
            <a:noFill/>
            <a:miter lim="800000"/>
            <a:headEnd/>
            <a:tailEnd/>
          </a:ln>
          <a:effectLst/>
        </p:spPr>
        <p:txBody>
          <a:bodyPr wrap="none" anchor="ct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200" dirty="0">
                <a:latin typeface="Andalus" pitchFamily="18" charset="-78"/>
                <a:cs typeface="Andalus" pitchFamily="18" charset="-78"/>
              </a:rPr>
              <a:t>Example: Local Histogram Processing</a:t>
            </a:r>
            <a:endParaRPr lang="en-US" sz="3200" dirty="0">
              <a:solidFill>
                <a:srgbClr val="000000"/>
              </a:solidFill>
              <a:latin typeface="Andalus" pitchFamily="18" charset="-78"/>
              <a:cs typeface="Andalus" pitchFamily="18" charset="-78"/>
            </a:endParaRPr>
          </a:p>
        </p:txBody>
      </p:sp>
      <p:pic>
        <p:nvPicPr>
          <p:cNvPr id="195585" name="Picture 1"/>
          <p:cNvPicPr>
            <a:picLocks noChangeAspect="1" noChangeArrowheads="1"/>
          </p:cNvPicPr>
          <p:nvPr/>
        </p:nvPicPr>
        <p:blipFill>
          <a:blip r:embed="rId3"/>
          <a:srcRect/>
          <a:stretch>
            <a:fillRect/>
          </a:stretch>
        </p:blipFill>
        <p:spPr bwMode="auto">
          <a:xfrm>
            <a:off x="436804" y="1981200"/>
            <a:ext cx="8270393" cy="2667000"/>
          </a:xfrm>
          <a:prstGeom prst="rect">
            <a:avLst/>
          </a:prstGeom>
          <a:noFill/>
          <a:ln w="9525">
            <a:noFill/>
            <a:miter lim="800000"/>
            <a:headEnd/>
            <a:tailEnd/>
          </a:ln>
          <a:effectLst/>
        </p:spPr>
      </p:pic>
      <p:grpSp>
        <p:nvGrpSpPr>
          <p:cNvPr id="18" name="Group 17"/>
          <p:cNvGrpSpPr/>
          <p:nvPr/>
        </p:nvGrpSpPr>
        <p:grpSpPr>
          <a:xfrm>
            <a:off x="685800" y="4876800"/>
            <a:ext cx="7318001" cy="728664"/>
            <a:chOff x="685800" y="4876800"/>
            <a:chExt cx="7318001" cy="728664"/>
          </a:xfrm>
        </p:grpSpPr>
        <p:pic>
          <p:nvPicPr>
            <p:cNvPr id="195586" name="Picture 2"/>
            <p:cNvPicPr>
              <a:picLocks noChangeAspect="1" noChangeArrowheads="1"/>
            </p:cNvPicPr>
            <p:nvPr/>
          </p:nvPicPr>
          <p:blipFill>
            <a:blip r:embed="rId4"/>
            <a:srcRect/>
            <a:stretch>
              <a:fillRect/>
            </a:stretch>
          </p:blipFill>
          <p:spPr bwMode="auto">
            <a:xfrm>
              <a:off x="710142" y="4876800"/>
              <a:ext cx="661458" cy="238125"/>
            </a:xfrm>
            <a:prstGeom prst="rect">
              <a:avLst/>
            </a:prstGeom>
            <a:noFill/>
            <a:ln w="9525">
              <a:noFill/>
              <a:miter lim="800000"/>
              <a:headEnd/>
              <a:tailEnd/>
            </a:ln>
            <a:effectLst/>
          </p:spPr>
        </p:pic>
        <p:pic>
          <p:nvPicPr>
            <p:cNvPr id="195587" name="Picture 3"/>
            <p:cNvPicPr>
              <a:picLocks noChangeAspect="1" noChangeArrowheads="1"/>
            </p:cNvPicPr>
            <p:nvPr/>
          </p:nvPicPr>
          <p:blipFill>
            <a:blip r:embed="rId5"/>
            <a:srcRect/>
            <a:stretch>
              <a:fillRect/>
            </a:stretch>
          </p:blipFill>
          <p:spPr bwMode="auto">
            <a:xfrm>
              <a:off x="685800" y="5105400"/>
              <a:ext cx="7318001" cy="500064"/>
            </a:xfrm>
            <a:prstGeom prst="rect">
              <a:avLst/>
            </a:prstGeom>
            <a:noFill/>
            <a:ln w="9525">
              <a:noFill/>
              <a:miter lim="800000"/>
              <a:headEnd/>
              <a:tailEnd/>
            </a:ln>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10280"/>
                                        </p:tgtEl>
                                      </p:cBhvr>
                                    </p:animEffect>
                                    <p:set>
                                      <p:cBhvr>
                                        <p:cTn id="7" dur="1" fill="hold">
                                          <p:stCondLst>
                                            <p:cond delay="499"/>
                                          </p:stCondLst>
                                        </p:cTn>
                                        <p:tgtEl>
                                          <p:spTgt spid="31028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10281"/>
                                        </p:tgtEl>
                                      </p:cBhvr>
                                    </p:animEffect>
                                    <p:set>
                                      <p:cBhvr>
                                        <p:cTn id="12" dur="1" fill="hold">
                                          <p:stCondLst>
                                            <p:cond delay="499"/>
                                          </p:stCondLst>
                                        </p:cTn>
                                        <p:tgtEl>
                                          <p:spTgt spid="310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animBg="1"/>
      <p:bldP spid="31028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B99BB5E6-8B63-4572-9FFB-FB6655590D78}" type="slidenum">
              <a:rPr lang="en-US"/>
              <a:pPr/>
              <a:t>52</a:t>
            </a:fld>
            <a:endParaRPr lang="en-US" dirty="0"/>
          </a:p>
        </p:txBody>
      </p:sp>
      <p:sp>
        <p:nvSpPr>
          <p:cNvPr id="315397" name="Rectangle 5"/>
          <p:cNvSpPr>
            <a:spLocks noRot="1" noChangeArrowheads="1"/>
          </p:cNvSpPr>
          <p:nvPr/>
        </p:nvSpPr>
        <p:spPr bwMode="auto">
          <a:xfrm>
            <a:off x="457200" y="1905001"/>
            <a:ext cx="7953375" cy="1447799"/>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A spatial filter consists of (a) </a:t>
            </a:r>
            <a:r>
              <a:rPr lang="en-US" b="1" dirty="0">
                <a:latin typeface="Andalus" pitchFamily="18" charset="-78"/>
                <a:cs typeface="Andalus" pitchFamily="18" charset="-78"/>
              </a:rPr>
              <a:t>a neighborhood</a:t>
            </a:r>
            <a:r>
              <a:rPr lang="en-US" dirty="0">
                <a:latin typeface="Andalus" pitchFamily="18" charset="-78"/>
                <a:cs typeface="Andalus" pitchFamily="18" charset="-78"/>
              </a:rPr>
              <a:t>, and (b) </a:t>
            </a:r>
            <a:r>
              <a:rPr lang="en-US" b="1" dirty="0">
                <a:latin typeface="Andalus" pitchFamily="18" charset="-78"/>
                <a:cs typeface="Andalus" pitchFamily="18" charset="-78"/>
              </a:rPr>
              <a:t>a</a:t>
            </a:r>
            <a:r>
              <a:rPr lang="en-US" dirty="0">
                <a:latin typeface="Andalus" pitchFamily="18" charset="-78"/>
                <a:cs typeface="Andalus" pitchFamily="18" charset="-78"/>
              </a:rPr>
              <a:t> </a:t>
            </a:r>
            <a:r>
              <a:rPr lang="en-US" b="1" dirty="0">
                <a:latin typeface="Andalus" pitchFamily="18" charset="-78"/>
                <a:cs typeface="Andalus" pitchFamily="18" charset="-78"/>
              </a:rPr>
              <a:t>predefined operation</a:t>
            </a:r>
            <a:r>
              <a:rPr lang="en-US" dirty="0">
                <a:latin typeface="Andalus" pitchFamily="18" charset="-78"/>
                <a:cs typeface="Andalus" pitchFamily="18" charset="-78"/>
              </a:rPr>
              <a:t>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Linear spatial filtering of an image of size </a:t>
            </a:r>
            <a:r>
              <a:rPr lang="en-US" dirty="0" err="1">
                <a:latin typeface="Andalus" pitchFamily="18" charset="-78"/>
                <a:cs typeface="Andalus" pitchFamily="18" charset="-78"/>
              </a:rPr>
              <a:t>MxN</a:t>
            </a:r>
            <a:r>
              <a:rPr lang="en-US" dirty="0">
                <a:latin typeface="Andalus" pitchFamily="18" charset="-78"/>
                <a:cs typeface="Andalus" pitchFamily="18" charset="-78"/>
              </a:rPr>
              <a:t> with a filter of size </a:t>
            </a:r>
            <a:r>
              <a:rPr lang="en-US" dirty="0" err="1">
                <a:latin typeface="Andalus" pitchFamily="18" charset="-78"/>
                <a:cs typeface="Andalus" pitchFamily="18" charset="-78"/>
              </a:rPr>
              <a:t>mxn</a:t>
            </a:r>
            <a:r>
              <a:rPr lang="en-US" dirty="0">
                <a:latin typeface="Andalus" pitchFamily="18" charset="-78"/>
                <a:cs typeface="Andalus" pitchFamily="18" charset="-78"/>
              </a:rPr>
              <a:t> is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given by the expression </a:t>
            </a:r>
          </a:p>
        </p:txBody>
      </p:sp>
      <p:graphicFrame>
        <p:nvGraphicFramePr>
          <p:cNvPr id="315398" name="Object 6"/>
          <p:cNvGraphicFramePr>
            <a:graphicFrameLocks noChangeAspect="1"/>
          </p:cNvGraphicFramePr>
          <p:nvPr/>
        </p:nvGraphicFramePr>
        <p:xfrm>
          <a:off x="1751013" y="3505200"/>
          <a:ext cx="4695825" cy="896938"/>
        </p:xfrm>
        <a:graphic>
          <a:graphicData uri="http://schemas.openxmlformats.org/presentationml/2006/ole">
            <mc:AlternateContent xmlns:mc="http://schemas.openxmlformats.org/markup-compatibility/2006">
              <mc:Choice xmlns:v="urn:schemas-microsoft-com:vml" Requires="v">
                <p:oleObj name="Equation" r:id="rId2" imgW="2260440" imgH="431640" progId="">
                  <p:embed/>
                </p:oleObj>
              </mc:Choice>
              <mc:Fallback>
                <p:oleObj name="Equation" r:id="rId2" imgW="2260440" imgH="4316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3505200"/>
                        <a:ext cx="46958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4"/>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3421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Fundamentals of Spatial Filtering</a:t>
            </a:r>
            <a:endParaRPr lang="en-US" sz="36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5397">
                                            <p:txEl>
                                              <p:pRg st="0" end="0"/>
                                            </p:txEl>
                                          </p:spTgt>
                                        </p:tgtEl>
                                        <p:attrNameLst>
                                          <p:attrName>style.visibility</p:attrName>
                                        </p:attrNameLst>
                                      </p:cBhvr>
                                      <p:to>
                                        <p:strVal val="visible"/>
                                      </p:to>
                                    </p:set>
                                    <p:animEffect transition="in" filter="blinds(horizontal)">
                                      <p:cBhvr>
                                        <p:cTn id="7" dur="500"/>
                                        <p:tgtEl>
                                          <p:spTgt spid="3153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5397">
                                            <p:txEl>
                                              <p:pRg st="2" end="2"/>
                                            </p:txEl>
                                          </p:spTgt>
                                        </p:tgtEl>
                                        <p:attrNameLst>
                                          <p:attrName>style.visibility</p:attrName>
                                        </p:attrNameLst>
                                      </p:cBhvr>
                                      <p:to>
                                        <p:strVal val="visible"/>
                                      </p:to>
                                    </p:set>
                                    <p:animEffect transition="in" filter="blinds(horizontal)">
                                      <p:cBhvr>
                                        <p:cTn id="12" dur="500"/>
                                        <p:tgtEl>
                                          <p:spTgt spid="31539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5397">
                                            <p:txEl>
                                              <p:pRg st="3" end="3"/>
                                            </p:txEl>
                                          </p:spTgt>
                                        </p:tgtEl>
                                        <p:attrNameLst>
                                          <p:attrName>style.visibility</p:attrName>
                                        </p:attrNameLst>
                                      </p:cBhvr>
                                      <p:to>
                                        <p:strVal val="visible"/>
                                      </p:to>
                                    </p:set>
                                    <p:animEffect transition="in" filter="blinds(horizontal)">
                                      <p:cBhvr>
                                        <p:cTn id="17" dur="500"/>
                                        <p:tgtEl>
                                          <p:spTgt spid="31539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5398"/>
                                        </p:tgtEl>
                                        <p:attrNameLst>
                                          <p:attrName>style.visibility</p:attrName>
                                        </p:attrNameLst>
                                      </p:cBhvr>
                                      <p:to>
                                        <p:strVal val="visible"/>
                                      </p:to>
                                    </p:set>
                                    <p:animEffect transition="in" filter="blinds(horizontal)">
                                      <p:cBhvr>
                                        <p:cTn id="22" dur="500"/>
                                        <p:tgtEl>
                                          <p:spTgt spid="3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268D401-7932-4063-989B-BA06720339E6}" type="slidenum">
              <a:rPr lang="en-US"/>
              <a:pPr/>
              <a:t>53</a:t>
            </a:fld>
            <a:endParaRPr lang="en-US"/>
          </a:p>
        </p:txBody>
      </p:sp>
      <p:pic>
        <p:nvPicPr>
          <p:cNvPr id="316423" name="Picture 7"/>
          <p:cNvPicPr>
            <a:picLocks noChangeAspect="1" noChangeArrowheads="1"/>
          </p:cNvPicPr>
          <p:nvPr/>
        </p:nvPicPr>
        <p:blipFill>
          <a:blip r:embed="rId2"/>
          <a:srcRect/>
          <a:stretch>
            <a:fillRect/>
          </a:stretch>
        </p:blipFill>
        <p:spPr bwMode="auto">
          <a:xfrm>
            <a:off x="723900" y="1674164"/>
            <a:ext cx="7696200" cy="4574236"/>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89CB51AF-3C09-45DE-B4CC-1C56B058B76D}" type="slidenum">
              <a:rPr lang="en-US"/>
              <a:pPr/>
              <a:t>54</a:t>
            </a:fld>
            <a:endParaRPr lang="en-US"/>
          </a:p>
        </p:txBody>
      </p:sp>
      <p:sp>
        <p:nvSpPr>
          <p:cNvPr id="319496" name="Rectangle 8"/>
          <p:cNvSpPr>
            <a:spLocks noChangeArrowheads="1"/>
          </p:cNvSpPr>
          <p:nvPr/>
        </p:nvSpPr>
        <p:spPr bwMode="auto">
          <a:xfrm>
            <a:off x="895350" y="2262188"/>
            <a:ext cx="2119313" cy="2293937"/>
          </a:xfrm>
          <a:prstGeom prst="rect">
            <a:avLst/>
          </a:prstGeom>
          <a:solidFill>
            <a:schemeClr val="bg1"/>
          </a:solidFill>
          <a:ln w="9525">
            <a:noFill/>
            <a:miter lim="800000"/>
            <a:headEnd/>
            <a:tailEnd/>
          </a:ln>
          <a:effectLst/>
        </p:spPr>
        <p:txBody>
          <a:bodyPr wrap="none" anchor="ctr"/>
          <a:lstStyle/>
          <a:p>
            <a:endParaRPr lang="en-US"/>
          </a:p>
        </p:txBody>
      </p:sp>
      <p:pic>
        <p:nvPicPr>
          <p:cNvPr id="15"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6" name="Rectangle 15"/>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7"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8"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9"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 name="Group 21"/>
          <p:cNvGrpSpPr/>
          <p:nvPr/>
        </p:nvGrpSpPr>
        <p:grpSpPr>
          <a:xfrm>
            <a:off x="1905000" y="1600201"/>
            <a:ext cx="5853112" cy="3200399"/>
            <a:chOff x="1143000" y="1600200"/>
            <a:chExt cx="6615112" cy="4868233"/>
          </a:xfrm>
        </p:grpSpPr>
        <p:pic>
          <p:nvPicPr>
            <p:cNvPr id="244738" name="Picture 2"/>
            <p:cNvPicPr>
              <a:picLocks noChangeAspect="1" noChangeArrowheads="1"/>
            </p:cNvPicPr>
            <p:nvPr/>
          </p:nvPicPr>
          <p:blipFill>
            <a:blip r:embed="rId3"/>
            <a:srcRect/>
            <a:stretch>
              <a:fillRect/>
            </a:stretch>
          </p:blipFill>
          <p:spPr bwMode="auto">
            <a:xfrm>
              <a:off x="1143000" y="1600200"/>
              <a:ext cx="4495800" cy="4868233"/>
            </a:xfrm>
            <a:prstGeom prst="rect">
              <a:avLst/>
            </a:prstGeom>
            <a:noFill/>
            <a:ln w="9525">
              <a:noFill/>
              <a:miter lim="800000"/>
              <a:headEnd/>
              <a:tailEnd/>
            </a:ln>
            <a:effectLst/>
          </p:spPr>
        </p:pic>
        <p:pic>
          <p:nvPicPr>
            <p:cNvPr id="244739" name="Picture 3"/>
            <p:cNvPicPr>
              <a:picLocks noChangeAspect="1" noChangeArrowheads="1"/>
            </p:cNvPicPr>
            <p:nvPr/>
          </p:nvPicPr>
          <p:blipFill>
            <a:blip r:embed="rId4"/>
            <a:srcRect/>
            <a:stretch>
              <a:fillRect/>
            </a:stretch>
          </p:blipFill>
          <p:spPr bwMode="auto">
            <a:xfrm>
              <a:off x="5715000" y="1752600"/>
              <a:ext cx="2043112" cy="1046073"/>
            </a:xfrm>
            <a:prstGeom prst="rect">
              <a:avLst/>
            </a:prstGeom>
            <a:noFill/>
            <a:ln w="9525">
              <a:noFill/>
              <a:miter lim="800000"/>
              <a:headEnd/>
              <a:tailEnd/>
            </a:ln>
            <a:effectLst/>
          </p:spPr>
        </p:pic>
      </p:grpSp>
      <p:sp>
        <p:nvSpPr>
          <p:cNvPr id="1976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97633" name="Picture 1"/>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905000" y="5608363"/>
            <a:ext cx="5562600" cy="792437"/>
          </a:xfrm>
          <a:prstGeom prst="rect">
            <a:avLst/>
          </a:prstGeom>
          <a:noFill/>
        </p:spPr>
      </p:pic>
      <p:sp>
        <p:nvSpPr>
          <p:cNvPr id="197635" name="Rectangle 3"/>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976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97636" name="Picture 4"/>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981200" y="4572000"/>
            <a:ext cx="5334000" cy="825500"/>
          </a:xfrm>
          <a:prstGeom prst="rect">
            <a:avLst/>
          </a:prstGeom>
          <a:noFill/>
        </p:spPr>
      </p:pic>
      <p:sp>
        <p:nvSpPr>
          <p:cNvPr id="197638" name="Rectangle 6"/>
          <p:cNvSpPr>
            <a:spLocks noChangeArrowheads="1"/>
          </p:cNvSpPr>
          <p:nvPr/>
        </p:nvSpPr>
        <p:spPr bwMode="auto">
          <a:xfrm>
            <a:off x="0" y="952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19496"/>
                                        </p:tgtEl>
                                      </p:cBhvr>
                                    </p:animEffect>
                                    <p:set>
                                      <p:cBhvr>
                                        <p:cTn id="7" dur="1" fill="hold">
                                          <p:stCondLst>
                                            <p:cond delay="499"/>
                                          </p:stCondLst>
                                        </p:cTn>
                                        <p:tgtEl>
                                          <p:spTgt spid="3194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7636"/>
                                        </p:tgtEl>
                                        <p:attrNameLst>
                                          <p:attrName>style.visibility</p:attrName>
                                        </p:attrNameLst>
                                      </p:cBhvr>
                                      <p:to>
                                        <p:strVal val="visible"/>
                                      </p:to>
                                    </p:set>
                                    <p:animEffect transition="in" filter="box(in)">
                                      <p:cBhvr>
                                        <p:cTn id="12" dur="500"/>
                                        <p:tgtEl>
                                          <p:spTgt spid="1976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7633"/>
                                        </p:tgtEl>
                                        <p:attrNameLst>
                                          <p:attrName>style.visibility</p:attrName>
                                        </p:attrNameLst>
                                      </p:cBhvr>
                                      <p:to>
                                        <p:strVal val="visible"/>
                                      </p:to>
                                    </p:set>
                                    <p:animEffect transition="in" filter="box(in)">
                                      <p:cBhvr>
                                        <p:cTn id="17" dur="500"/>
                                        <p:tgtEl>
                                          <p:spTgt spid="197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8FB24902-6036-45D9-9C6C-3644F853BFC5}" type="slidenum">
              <a:rPr lang="en-US"/>
              <a:pPr/>
              <a:t>55</a:t>
            </a:fld>
            <a:endParaRPr lang="en-US"/>
          </a:p>
        </p:txBody>
      </p:sp>
      <p:sp>
        <p:nvSpPr>
          <p:cNvPr id="320518" name="Text Box 6"/>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0522" name="Rectangle 10"/>
          <p:cNvSpPr>
            <a:spLocks noRot="1" noChangeArrowheads="1"/>
          </p:cNvSpPr>
          <p:nvPr/>
        </p:nvSpPr>
        <p:spPr bwMode="auto">
          <a:xfrm>
            <a:off x="456406" y="1600200"/>
            <a:ext cx="8231188" cy="4572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Smoothing filters are used for blurring and for noise reduction</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Blurring is used in removal of small details and bridging of small gaps in lines or curves</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Smoothing spatial filters include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1257300" lvl="2" indent="-342900">
              <a:spcBef>
                <a:spcPct val="20000"/>
              </a:spcBef>
              <a:buClr>
                <a:schemeClr val="hlink"/>
              </a:buClr>
              <a:buSzPct val="80000"/>
              <a:buFont typeface="Wingdings" pitchFamily="2" charset="2"/>
              <a:buChar char="Ø"/>
            </a:pPr>
            <a:r>
              <a:rPr lang="en-US" dirty="0">
                <a:latin typeface="Andalus" pitchFamily="18" charset="-78"/>
                <a:cs typeface="Andalus" pitchFamily="18" charset="-78"/>
              </a:rPr>
              <a:t>Linear filters </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Averaging Filter</a:t>
            </a:r>
          </a:p>
          <a:p>
            <a:pPr marL="1714500" lvl="3" indent="-342900">
              <a:spcBef>
                <a:spcPct val="20000"/>
              </a:spcBef>
              <a:buClr>
                <a:schemeClr val="hlink"/>
              </a:buClr>
              <a:buSzPct val="80000"/>
            </a:pPr>
            <a:endParaRPr lang="en-US" dirty="0">
              <a:latin typeface="Andalus" pitchFamily="18" charset="-78"/>
              <a:cs typeface="Andalus" pitchFamily="18" charset="-78"/>
            </a:endParaRPr>
          </a:p>
          <a:p>
            <a:pPr marL="1257300" lvl="2" indent="-342900">
              <a:spcBef>
                <a:spcPct val="20000"/>
              </a:spcBef>
              <a:buClr>
                <a:schemeClr val="hlink"/>
              </a:buClr>
              <a:buSzPct val="80000"/>
              <a:buFont typeface="Wingdings" pitchFamily="2" charset="2"/>
              <a:buChar char="Ø"/>
            </a:pPr>
            <a:r>
              <a:rPr lang="en-US" dirty="0">
                <a:latin typeface="Andalus" pitchFamily="18" charset="-78"/>
                <a:cs typeface="Andalus" pitchFamily="18" charset="-78"/>
              </a:rPr>
              <a:t>Nonlinear filters</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Median Filter</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Maximum Filter</a:t>
            </a:r>
          </a:p>
          <a:p>
            <a:pPr marL="1714500" lvl="3" indent="-342900">
              <a:spcBef>
                <a:spcPct val="20000"/>
              </a:spcBef>
              <a:buClr>
                <a:schemeClr val="hlink"/>
              </a:buClr>
              <a:buSzPct val="80000"/>
              <a:buFont typeface="Wingdings" pitchFamily="2" charset="2"/>
              <a:buChar char="§"/>
            </a:pPr>
            <a:r>
              <a:rPr lang="en-US" dirty="0">
                <a:latin typeface="Andalus" pitchFamily="18" charset="-78"/>
                <a:cs typeface="Andalus" pitchFamily="18" charset="-78"/>
              </a:rPr>
              <a:t>Minimum Filter</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Smoothing Spatial Filters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0522">
                                            <p:txEl>
                                              <p:pRg st="0" end="0"/>
                                            </p:txEl>
                                          </p:spTgt>
                                        </p:tgtEl>
                                        <p:attrNameLst>
                                          <p:attrName>style.visibility</p:attrName>
                                        </p:attrNameLst>
                                      </p:cBhvr>
                                      <p:to>
                                        <p:strVal val="visible"/>
                                      </p:to>
                                    </p:set>
                                    <p:animEffect transition="in" filter="blinds(horizontal)">
                                      <p:cBhvr>
                                        <p:cTn id="7" dur="500"/>
                                        <p:tgtEl>
                                          <p:spTgt spid="3205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0522">
                                            <p:txEl>
                                              <p:pRg st="2" end="2"/>
                                            </p:txEl>
                                          </p:spTgt>
                                        </p:tgtEl>
                                        <p:attrNameLst>
                                          <p:attrName>style.visibility</p:attrName>
                                        </p:attrNameLst>
                                      </p:cBhvr>
                                      <p:to>
                                        <p:strVal val="visible"/>
                                      </p:to>
                                    </p:set>
                                    <p:animEffect transition="in" filter="blinds(horizontal)">
                                      <p:cBhvr>
                                        <p:cTn id="12" dur="500"/>
                                        <p:tgtEl>
                                          <p:spTgt spid="3205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0522">
                                            <p:txEl>
                                              <p:pRg st="4" end="4"/>
                                            </p:txEl>
                                          </p:spTgt>
                                        </p:tgtEl>
                                        <p:attrNameLst>
                                          <p:attrName>style.visibility</p:attrName>
                                        </p:attrNameLst>
                                      </p:cBhvr>
                                      <p:to>
                                        <p:strVal val="visible"/>
                                      </p:to>
                                    </p:set>
                                    <p:animEffect transition="in" filter="blinds(horizontal)">
                                      <p:cBhvr>
                                        <p:cTn id="17" dur="500"/>
                                        <p:tgtEl>
                                          <p:spTgt spid="32052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0522">
                                            <p:txEl>
                                              <p:pRg st="6" end="6"/>
                                            </p:txEl>
                                          </p:spTgt>
                                        </p:tgtEl>
                                        <p:attrNameLst>
                                          <p:attrName>style.visibility</p:attrName>
                                        </p:attrNameLst>
                                      </p:cBhvr>
                                      <p:to>
                                        <p:strVal val="visible"/>
                                      </p:to>
                                    </p:set>
                                    <p:animEffect transition="in" filter="blinds(horizontal)">
                                      <p:cBhvr>
                                        <p:cTn id="22" dur="500"/>
                                        <p:tgtEl>
                                          <p:spTgt spid="32052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0522">
                                            <p:txEl>
                                              <p:pRg st="7" end="7"/>
                                            </p:txEl>
                                          </p:spTgt>
                                        </p:tgtEl>
                                        <p:attrNameLst>
                                          <p:attrName>style.visibility</p:attrName>
                                        </p:attrNameLst>
                                      </p:cBhvr>
                                      <p:to>
                                        <p:strVal val="visible"/>
                                      </p:to>
                                    </p:set>
                                    <p:animEffect transition="in" filter="blinds(horizontal)">
                                      <p:cBhvr>
                                        <p:cTn id="27" dur="500"/>
                                        <p:tgtEl>
                                          <p:spTgt spid="32052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0522">
                                            <p:txEl>
                                              <p:pRg st="9" end="9"/>
                                            </p:txEl>
                                          </p:spTgt>
                                        </p:tgtEl>
                                        <p:attrNameLst>
                                          <p:attrName>style.visibility</p:attrName>
                                        </p:attrNameLst>
                                      </p:cBhvr>
                                      <p:to>
                                        <p:strVal val="visible"/>
                                      </p:to>
                                    </p:set>
                                    <p:animEffect transition="in" filter="blinds(horizontal)">
                                      <p:cBhvr>
                                        <p:cTn id="32" dur="500"/>
                                        <p:tgtEl>
                                          <p:spTgt spid="32052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0522">
                                            <p:txEl>
                                              <p:pRg st="10" end="10"/>
                                            </p:txEl>
                                          </p:spTgt>
                                        </p:tgtEl>
                                        <p:attrNameLst>
                                          <p:attrName>style.visibility</p:attrName>
                                        </p:attrNameLst>
                                      </p:cBhvr>
                                      <p:to>
                                        <p:strVal val="visible"/>
                                      </p:to>
                                    </p:set>
                                    <p:animEffect transition="in" filter="blinds(horizontal)">
                                      <p:cBhvr>
                                        <p:cTn id="37" dur="500"/>
                                        <p:tgtEl>
                                          <p:spTgt spid="320522">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20522">
                                            <p:txEl>
                                              <p:pRg st="11" end="11"/>
                                            </p:txEl>
                                          </p:spTgt>
                                        </p:tgtEl>
                                        <p:attrNameLst>
                                          <p:attrName>style.visibility</p:attrName>
                                        </p:attrNameLst>
                                      </p:cBhvr>
                                      <p:to>
                                        <p:strVal val="visible"/>
                                      </p:to>
                                    </p:set>
                                    <p:animEffect transition="in" filter="blinds(horizontal)">
                                      <p:cBhvr>
                                        <p:cTn id="42" dur="500"/>
                                        <p:tgtEl>
                                          <p:spTgt spid="320522">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20522">
                                            <p:txEl>
                                              <p:pRg st="12" end="12"/>
                                            </p:txEl>
                                          </p:spTgt>
                                        </p:tgtEl>
                                        <p:attrNameLst>
                                          <p:attrName>style.visibility</p:attrName>
                                        </p:attrNameLst>
                                      </p:cBhvr>
                                      <p:to>
                                        <p:strVal val="visible"/>
                                      </p:to>
                                    </p:set>
                                    <p:animEffect transition="in" filter="blinds(horizontal)">
                                      <p:cBhvr>
                                        <p:cTn id="47" dur="500"/>
                                        <p:tgtEl>
                                          <p:spTgt spid="32052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C7115D7-8F57-44AA-AE55-2209FD54DEE2}" type="slidenum">
              <a:rPr lang="en-US"/>
              <a:pPr/>
              <a:t>56</a:t>
            </a:fld>
            <a:endParaRPr lang="en-US"/>
          </a:p>
        </p:txBody>
      </p:sp>
      <p:sp>
        <p:nvSpPr>
          <p:cNvPr id="322566" name="Text Box 6"/>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22568" name="Object 8"/>
          <p:cNvGraphicFramePr>
            <a:graphicFrameLocks noChangeAspect="1"/>
          </p:cNvGraphicFramePr>
          <p:nvPr/>
        </p:nvGraphicFramePr>
        <p:xfrm>
          <a:off x="388938" y="1873250"/>
          <a:ext cx="8305800" cy="3563938"/>
        </p:xfrm>
        <a:graphic>
          <a:graphicData uri="http://schemas.openxmlformats.org/presentationml/2006/ole">
            <mc:AlternateContent xmlns:mc="http://schemas.openxmlformats.org/markup-compatibility/2006">
              <mc:Choice xmlns:v="urn:schemas-microsoft-com:vml" Requires="v">
                <p:oleObj name="Equation" r:id="rId2" imgW="3492360" imgH="1498320" progId="">
                  <p:embed/>
                </p:oleObj>
              </mc:Choice>
              <mc:Fallback>
                <p:oleObj name="Equation" r:id="rId2" imgW="3492360" imgH="149832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873250"/>
                        <a:ext cx="8305800" cy="356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DIP3E_book_cover"/>
          <p:cNvPicPr>
            <a:picLocks noChangeAspect="1" noChangeArrowheads="1"/>
          </p:cNvPicPr>
          <p:nvPr/>
        </p:nvPicPr>
        <p:blipFill>
          <a:blip r:embed="rId4"/>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26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Spatial Smoothing Linear Filters</a:t>
            </a:r>
            <a:endParaRPr lang="en-US" sz="3600" dirty="0">
              <a:solidFill>
                <a:srgbClr val="000000"/>
              </a:solidFill>
              <a:latin typeface="Andalus" pitchFamily="18" charset="-78"/>
              <a:cs typeface="Andalus" pitchFamily="18" charset="-78"/>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D9B7436-3967-4C70-A885-DCCCA42166A4}" type="slidenum">
              <a:rPr lang="en-US"/>
              <a:pPr/>
              <a:t>57</a:t>
            </a:fld>
            <a:endParaRPr lang="en-US"/>
          </a:p>
        </p:txBody>
      </p:sp>
      <p:sp>
        <p:nvSpPr>
          <p:cNvPr id="321541" name="Text Box 5"/>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321543" name="Picture 7"/>
          <p:cNvPicPr>
            <a:picLocks noChangeAspect="1" noChangeArrowheads="1"/>
          </p:cNvPicPr>
          <p:nvPr/>
        </p:nvPicPr>
        <p:blipFill>
          <a:blip r:embed="rId2"/>
          <a:srcRect/>
          <a:stretch>
            <a:fillRect/>
          </a:stretch>
        </p:blipFill>
        <p:spPr bwMode="auto">
          <a:xfrm>
            <a:off x="761207" y="1879600"/>
            <a:ext cx="7621587" cy="2747836"/>
          </a:xfrm>
          <a:prstGeom prst="rect">
            <a:avLst/>
          </a:prstGeom>
          <a:noFill/>
          <a:ln w="9525">
            <a:noFill/>
            <a:miter lim="800000"/>
            <a:headEnd/>
            <a:tailEnd/>
          </a:ln>
          <a:effectLst/>
        </p:spPr>
      </p:pic>
      <p:pic>
        <p:nvPicPr>
          <p:cNvPr id="10"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Smoothing Averaging Filter Masks</a:t>
            </a:r>
            <a:endParaRPr lang="en-US" sz="3600" dirty="0">
              <a:solidFill>
                <a:srgbClr val="000000"/>
              </a:solidFill>
              <a:latin typeface="Andalus" pitchFamily="18" charset="-78"/>
              <a:cs typeface="Andalus" pitchFamily="18" charset="-78"/>
            </a:endParaRPr>
          </a:p>
        </p:txBody>
      </p:sp>
      <p:grpSp>
        <p:nvGrpSpPr>
          <p:cNvPr id="17" name="Group 16"/>
          <p:cNvGrpSpPr/>
          <p:nvPr/>
        </p:nvGrpSpPr>
        <p:grpSpPr>
          <a:xfrm>
            <a:off x="762000" y="4800600"/>
            <a:ext cx="5133975" cy="1371600"/>
            <a:chOff x="762000" y="4953000"/>
            <a:chExt cx="5133975" cy="1371600"/>
          </a:xfrm>
        </p:grpSpPr>
        <p:pic>
          <p:nvPicPr>
            <p:cNvPr id="235521" name="Picture 1"/>
            <p:cNvPicPr>
              <a:picLocks noChangeAspect="1" noChangeArrowheads="1"/>
            </p:cNvPicPr>
            <p:nvPr/>
          </p:nvPicPr>
          <p:blipFill>
            <a:blip r:embed="rId4"/>
            <a:srcRect/>
            <a:stretch>
              <a:fillRect/>
            </a:stretch>
          </p:blipFill>
          <p:spPr bwMode="auto">
            <a:xfrm>
              <a:off x="838200" y="4953000"/>
              <a:ext cx="457200" cy="219075"/>
            </a:xfrm>
            <a:prstGeom prst="rect">
              <a:avLst/>
            </a:prstGeom>
            <a:noFill/>
            <a:ln w="9525">
              <a:noFill/>
              <a:miter lim="800000"/>
              <a:headEnd/>
              <a:tailEnd/>
            </a:ln>
            <a:effectLst/>
          </p:spPr>
        </p:pic>
        <p:pic>
          <p:nvPicPr>
            <p:cNvPr id="235522" name="Picture 2"/>
            <p:cNvPicPr>
              <a:picLocks noChangeAspect="1" noChangeArrowheads="1"/>
            </p:cNvPicPr>
            <p:nvPr/>
          </p:nvPicPr>
          <p:blipFill>
            <a:blip r:embed="rId5"/>
            <a:srcRect/>
            <a:stretch>
              <a:fillRect/>
            </a:stretch>
          </p:blipFill>
          <p:spPr bwMode="auto">
            <a:xfrm>
              <a:off x="762000" y="5257800"/>
              <a:ext cx="5133975" cy="1066800"/>
            </a:xfrm>
            <a:prstGeom prst="rect">
              <a:avLst/>
            </a:prstGeom>
            <a:noFill/>
            <a:ln w="9525">
              <a:noFill/>
              <a:miter lim="800000"/>
              <a:headEnd/>
              <a:tailEnd/>
            </a:ln>
            <a:effectLst/>
          </p:spPr>
        </p:pic>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8DCE31A6-632F-4C09-9078-6FF4494FEFAA}" type="slidenum">
              <a:rPr lang="en-US"/>
              <a:pPr/>
              <a:t>58</a:t>
            </a:fld>
            <a:endParaRPr lang="en-US"/>
          </a:p>
        </p:txBody>
      </p:sp>
      <p:sp>
        <p:nvSpPr>
          <p:cNvPr id="324613" name="Text Box 5"/>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447801" y="924580"/>
            <a:ext cx="7467600" cy="400110"/>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000" b="1" dirty="0">
                <a:latin typeface="Andalus" pitchFamily="18" charset="-78"/>
                <a:cs typeface="Andalus" pitchFamily="18" charset="-78"/>
              </a:rPr>
              <a:t>Example: Smoothing Averaging Filter Masks</a:t>
            </a:r>
            <a:endParaRPr lang="en-US" sz="2000" b="1" dirty="0">
              <a:solidFill>
                <a:srgbClr val="000000"/>
              </a:solidFill>
              <a:latin typeface="Andalus" pitchFamily="18" charset="-78"/>
              <a:cs typeface="Andalus" pitchFamily="18" charset="-78"/>
            </a:endParaRPr>
          </a:p>
        </p:txBody>
      </p:sp>
      <p:grpSp>
        <p:nvGrpSpPr>
          <p:cNvPr id="17" name="Group 16"/>
          <p:cNvGrpSpPr/>
          <p:nvPr/>
        </p:nvGrpSpPr>
        <p:grpSpPr>
          <a:xfrm>
            <a:off x="381000" y="1710963"/>
            <a:ext cx="8593138" cy="4689837"/>
            <a:chOff x="381000" y="1710963"/>
            <a:chExt cx="8593138" cy="4689837"/>
          </a:xfrm>
        </p:grpSpPr>
        <p:pic>
          <p:nvPicPr>
            <p:cNvPr id="15" name="Picture 2"/>
            <p:cNvPicPr>
              <a:picLocks noChangeAspect="1" noChangeArrowheads="1"/>
            </p:cNvPicPr>
            <p:nvPr/>
          </p:nvPicPr>
          <p:blipFill>
            <a:blip r:embed="rId3"/>
            <a:srcRect/>
            <a:stretch>
              <a:fillRect/>
            </a:stretch>
          </p:blipFill>
          <p:spPr bwMode="auto">
            <a:xfrm>
              <a:off x="5591175" y="1724025"/>
              <a:ext cx="3382963" cy="4676775"/>
            </a:xfrm>
            <a:prstGeom prst="rect">
              <a:avLst/>
            </a:prstGeom>
            <a:noFill/>
            <a:ln w="9525">
              <a:noFill/>
              <a:miter lim="800000"/>
              <a:headEnd/>
              <a:tailEnd/>
            </a:ln>
          </p:spPr>
        </p:pic>
        <p:pic>
          <p:nvPicPr>
            <p:cNvPr id="234497" name="Picture 1"/>
            <p:cNvPicPr>
              <a:picLocks noChangeAspect="1" noChangeArrowheads="1"/>
            </p:cNvPicPr>
            <p:nvPr/>
          </p:nvPicPr>
          <p:blipFill>
            <a:blip r:embed="rId4"/>
            <a:srcRect/>
            <a:stretch>
              <a:fillRect/>
            </a:stretch>
          </p:blipFill>
          <p:spPr bwMode="auto">
            <a:xfrm>
              <a:off x="4953000" y="1710963"/>
              <a:ext cx="471487" cy="727437"/>
            </a:xfrm>
            <a:prstGeom prst="rect">
              <a:avLst/>
            </a:prstGeom>
            <a:noFill/>
            <a:ln w="9525">
              <a:noFill/>
              <a:miter lim="800000"/>
              <a:headEnd/>
              <a:tailEnd/>
            </a:ln>
            <a:effectLst/>
          </p:spPr>
        </p:pic>
        <p:pic>
          <p:nvPicPr>
            <p:cNvPr id="234498" name="Picture 2"/>
            <p:cNvPicPr>
              <a:picLocks noChangeAspect="1" noChangeArrowheads="1"/>
            </p:cNvPicPr>
            <p:nvPr/>
          </p:nvPicPr>
          <p:blipFill>
            <a:blip r:embed="rId5"/>
            <a:srcRect/>
            <a:stretch>
              <a:fillRect/>
            </a:stretch>
          </p:blipFill>
          <p:spPr bwMode="auto">
            <a:xfrm>
              <a:off x="381000" y="1752600"/>
              <a:ext cx="4391025" cy="990600"/>
            </a:xfrm>
            <a:prstGeom prst="rect">
              <a:avLst/>
            </a:prstGeom>
            <a:noFill/>
            <a:ln w="9525">
              <a:noFill/>
              <a:miter lim="800000"/>
              <a:headEnd/>
              <a:tailEnd/>
            </a:ln>
            <a:effectLst/>
          </p:spPr>
        </p:pic>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03C8827-0432-4260-A1E5-A4DD9C561174}" type="slidenum">
              <a:rPr lang="en-US"/>
              <a:pPr/>
              <a:t>59</a:t>
            </a:fld>
            <a:endParaRPr lang="en-US"/>
          </a:p>
        </p:txBody>
      </p:sp>
      <p:sp>
        <p:nvSpPr>
          <p:cNvPr id="32563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325639" name="Picture 7"/>
          <p:cNvPicPr>
            <a:picLocks noChangeAspect="1" noChangeArrowheads="1"/>
          </p:cNvPicPr>
          <p:nvPr/>
        </p:nvPicPr>
        <p:blipFill>
          <a:blip r:embed="rId2"/>
          <a:srcRect/>
          <a:stretch>
            <a:fillRect/>
          </a:stretch>
        </p:blipFill>
        <p:spPr bwMode="auto">
          <a:xfrm>
            <a:off x="328613" y="1660525"/>
            <a:ext cx="8515350" cy="3063875"/>
          </a:xfrm>
          <a:prstGeom prst="rect">
            <a:avLst/>
          </a:prstGeom>
          <a:noFill/>
          <a:ln w="9525">
            <a:noFill/>
            <a:miter lim="800000"/>
            <a:headEnd/>
            <a:tailEnd/>
          </a:ln>
          <a:effectLst/>
        </p:spPr>
      </p:pic>
      <p:pic>
        <p:nvPicPr>
          <p:cNvPr id="10"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986135"/>
            <a:ext cx="7342187" cy="46166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400" b="1" dirty="0">
                <a:latin typeface="Andalus" pitchFamily="18" charset="-78"/>
                <a:cs typeface="Andalus" pitchFamily="18" charset="-78"/>
              </a:rPr>
              <a:t>Example: Smoothing Averaging Filter Masks</a:t>
            </a:r>
            <a:endParaRPr lang="en-US" sz="2400" b="1" dirty="0">
              <a:solidFill>
                <a:srgbClr val="000000"/>
              </a:solidFill>
              <a:latin typeface="Andalus" pitchFamily="18" charset="-78"/>
              <a:cs typeface="Andalus" pitchFamily="18" charset="-78"/>
            </a:endParaRPr>
          </a:p>
        </p:txBody>
      </p:sp>
      <p:grpSp>
        <p:nvGrpSpPr>
          <p:cNvPr id="18" name="Group 17"/>
          <p:cNvGrpSpPr/>
          <p:nvPr/>
        </p:nvGrpSpPr>
        <p:grpSpPr>
          <a:xfrm>
            <a:off x="381000" y="4876800"/>
            <a:ext cx="5400675" cy="1104900"/>
            <a:chOff x="381000" y="4876800"/>
            <a:chExt cx="5400675" cy="1104900"/>
          </a:xfrm>
        </p:grpSpPr>
        <p:pic>
          <p:nvPicPr>
            <p:cNvPr id="233473" name="Picture 1"/>
            <p:cNvPicPr>
              <a:picLocks noChangeAspect="1" noChangeArrowheads="1"/>
            </p:cNvPicPr>
            <p:nvPr/>
          </p:nvPicPr>
          <p:blipFill>
            <a:blip r:embed="rId4"/>
            <a:srcRect/>
            <a:stretch>
              <a:fillRect/>
            </a:stretch>
          </p:blipFill>
          <p:spPr bwMode="auto">
            <a:xfrm>
              <a:off x="381000" y="4876800"/>
              <a:ext cx="638175" cy="257175"/>
            </a:xfrm>
            <a:prstGeom prst="rect">
              <a:avLst/>
            </a:prstGeom>
            <a:noFill/>
            <a:ln w="9525">
              <a:noFill/>
              <a:miter lim="800000"/>
              <a:headEnd/>
              <a:tailEnd/>
            </a:ln>
            <a:effectLst/>
          </p:spPr>
        </p:pic>
        <p:pic>
          <p:nvPicPr>
            <p:cNvPr id="233474" name="Picture 2"/>
            <p:cNvPicPr>
              <a:picLocks noChangeAspect="1" noChangeArrowheads="1"/>
            </p:cNvPicPr>
            <p:nvPr/>
          </p:nvPicPr>
          <p:blipFill>
            <a:blip r:embed="rId5"/>
            <a:srcRect/>
            <a:stretch>
              <a:fillRect/>
            </a:stretch>
          </p:blipFill>
          <p:spPr bwMode="auto">
            <a:xfrm>
              <a:off x="381000" y="5181600"/>
              <a:ext cx="5400675" cy="800100"/>
            </a:xfrm>
            <a:prstGeom prst="rect">
              <a:avLst/>
            </a:prstGeom>
            <a:noFill/>
            <a:ln w="9525">
              <a:noFill/>
              <a:miter lim="800000"/>
              <a:headEnd/>
              <a:tailEnd/>
            </a:ln>
            <a:effectLst/>
          </p:spPr>
        </p:pic>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5822F81-2A24-49EC-8D0A-1718D84DEC03}" type="slidenum">
              <a:rPr lang="en-US" smtClean="0"/>
              <a:pPr/>
              <a:t>6</a:t>
            </a:fld>
            <a:endParaRPr lang="en-US" dirty="0"/>
          </a:p>
        </p:txBody>
      </p:sp>
      <p:graphicFrame>
        <p:nvGraphicFramePr>
          <p:cNvPr id="237573" name="Object 5"/>
          <p:cNvGraphicFramePr>
            <a:graphicFrameLocks noChangeAspect="1"/>
          </p:cNvGraphicFramePr>
          <p:nvPr/>
        </p:nvGraphicFramePr>
        <p:xfrm>
          <a:off x="1103313" y="1739900"/>
          <a:ext cx="6985000" cy="3754438"/>
        </p:xfrm>
        <a:graphic>
          <a:graphicData uri="http://schemas.openxmlformats.org/presentationml/2006/ole">
            <mc:AlternateContent xmlns:mc="http://schemas.openxmlformats.org/markup-compatibility/2006">
              <mc:Choice xmlns:v="urn:schemas-microsoft-com:vml" Requires="v">
                <p:oleObj name="Equation" r:id="rId2" imgW="2082600" imgH="1117440" progId="">
                  <p:embed/>
                </p:oleObj>
              </mc:Choice>
              <mc:Fallback>
                <p:oleObj name="Equation" r:id="rId2" imgW="2082600" imgH="11174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39900"/>
                        <a:ext cx="6985000" cy="3754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4"/>
          <a:srcRect/>
          <a:stretch>
            <a:fillRect/>
          </a:stretch>
        </p:blipFill>
        <p:spPr bwMode="auto">
          <a:xfrm>
            <a:off x="153988" y="152400"/>
            <a:ext cx="1262062" cy="1462088"/>
          </a:xfrm>
          <a:prstGeom prst="rect">
            <a:avLst/>
          </a:prstGeom>
          <a:noFill/>
          <a:ln w="9525">
            <a:noFill/>
            <a:miter lim="800000"/>
            <a:headEnd/>
            <a:tailEnd/>
          </a:ln>
        </p:spPr>
      </p:pic>
      <p:sp>
        <p:nvSpPr>
          <p:cNvPr id="12" name="Rectangle 11"/>
          <p:cNvSpPr/>
          <p:nvPr/>
        </p:nvSpPr>
        <p:spPr>
          <a:xfrm>
            <a:off x="1447800" y="2413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498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4" name="Line 6"/>
          <p:cNvSpPr>
            <a:spLocks noChangeShapeType="1"/>
          </p:cNvSpPr>
          <p:nvPr/>
        </p:nvSpPr>
        <p:spPr bwMode="auto">
          <a:xfrm flipH="1">
            <a:off x="1414463" y="8509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5" name="Text Box 10"/>
          <p:cNvSpPr txBox="1">
            <a:spLocks noChangeArrowheads="1"/>
          </p:cNvSpPr>
          <p:nvPr/>
        </p:nvSpPr>
        <p:spPr bwMode="auto">
          <a:xfrm>
            <a:off x="1573213" y="8874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13829C8-8BF0-4F1C-B29C-353134588E58}" type="slidenum">
              <a:rPr lang="en-US"/>
              <a:pPr/>
              <a:t>60</a:t>
            </a:fld>
            <a:endParaRPr lang="en-US"/>
          </a:p>
        </p:txBody>
      </p:sp>
      <p:sp>
        <p:nvSpPr>
          <p:cNvPr id="32666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6664" name="Rectangle 8"/>
          <p:cNvSpPr>
            <a:spLocks noRot="1" noChangeArrowheads="1"/>
          </p:cNvSpPr>
          <p:nvPr/>
        </p:nvSpPr>
        <p:spPr bwMode="auto">
          <a:xfrm>
            <a:off x="228600" y="1828800"/>
            <a:ext cx="8686799" cy="32766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Nonlinear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Based on ordering (ranking) the pixels contained in the filter mask</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Replacing the value of the center pixel with the value determined by the ranking</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result</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E.g., Median filter</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Max filter</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Min filter</a:t>
            </a: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73421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600" dirty="0">
                <a:latin typeface="Andalus" pitchFamily="18" charset="-78"/>
                <a:cs typeface="Andalus" pitchFamily="18" charset="-78"/>
              </a:rPr>
              <a:t>Order-statistic</a:t>
            </a:r>
            <a:r>
              <a:rPr lang="en-US" sz="4000" dirty="0">
                <a:latin typeface="Andalus" pitchFamily="18" charset="-78"/>
                <a:cs typeface="Andalus" pitchFamily="18" charset="-78"/>
              </a:rPr>
              <a:t> (Nonlinear) Filters</a:t>
            </a:r>
            <a:endParaRPr lang="en-US" sz="40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6664">
                                            <p:txEl>
                                              <p:pRg st="0" end="0"/>
                                            </p:txEl>
                                          </p:spTgt>
                                        </p:tgtEl>
                                        <p:attrNameLst>
                                          <p:attrName>style.visibility</p:attrName>
                                        </p:attrNameLst>
                                      </p:cBhvr>
                                      <p:to>
                                        <p:strVal val="visible"/>
                                      </p:to>
                                    </p:set>
                                    <p:animEffect transition="in" filter="blinds(horizontal)">
                                      <p:cBhvr>
                                        <p:cTn id="7" dur="500"/>
                                        <p:tgtEl>
                                          <p:spTgt spid="3266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6664">
                                            <p:txEl>
                                              <p:pRg st="2" end="2"/>
                                            </p:txEl>
                                          </p:spTgt>
                                        </p:tgtEl>
                                        <p:attrNameLst>
                                          <p:attrName>style.visibility</p:attrName>
                                        </p:attrNameLst>
                                      </p:cBhvr>
                                      <p:to>
                                        <p:strVal val="visible"/>
                                      </p:to>
                                    </p:set>
                                    <p:animEffect transition="in" filter="blinds(horizontal)">
                                      <p:cBhvr>
                                        <p:cTn id="12" dur="500"/>
                                        <p:tgtEl>
                                          <p:spTgt spid="3266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6664">
                                            <p:txEl>
                                              <p:pRg st="4" end="4"/>
                                            </p:txEl>
                                          </p:spTgt>
                                        </p:tgtEl>
                                        <p:attrNameLst>
                                          <p:attrName>style.visibility</p:attrName>
                                        </p:attrNameLst>
                                      </p:cBhvr>
                                      <p:to>
                                        <p:strVal val="visible"/>
                                      </p:to>
                                    </p:set>
                                    <p:animEffect transition="in" filter="blinds(horizontal)">
                                      <p:cBhvr>
                                        <p:cTn id="17" dur="500"/>
                                        <p:tgtEl>
                                          <p:spTgt spid="3266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6664">
                                            <p:txEl>
                                              <p:pRg st="5" end="5"/>
                                            </p:txEl>
                                          </p:spTgt>
                                        </p:tgtEl>
                                        <p:attrNameLst>
                                          <p:attrName>style.visibility</p:attrName>
                                        </p:attrNameLst>
                                      </p:cBhvr>
                                      <p:to>
                                        <p:strVal val="visible"/>
                                      </p:to>
                                    </p:set>
                                    <p:animEffect transition="in" filter="blinds(horizontal)">
                                      <p:cBhvr>
                                        <p:cTn id="22" dur="500"/>
                                        <p:tgtEl>
                                          <p:spTgt spid="32666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6664">
                                            <p:txEl>
                                              <p:pRg st="6" end="6"/>
                                            </p:txEl>
                                          </p:spTgt>
                                        </p:tgtEl>
                                        <p:attrNameLst>
                                          <p:attrName>style.visibility</p:attrName>
                                        </p:attrNameLst>
                                      </p:cBhvr>
                                      <p:to>
                                        <p:strVal val="visible"/>
                                      </p:to>
                                    </p:set>
                                    <p:animEffect transition="in" filter="blinds(horizontal)">
                                      <p:cBhvr>
                                        <p:cTn id="27" dur="500"/>
                                        <p:tgtEl>
                                          <p:spTgt spid="3266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26664">
                                            <p:txEl>
                                              <p:pRg st="7" end="7"/>
                                            </p:txEl>
                                          </p:spTgt>
                                        </p:tgtEl>
                                        <p:attrNameLst>
                                          <p:attrName>style.visibility</p:attrName>
                                        </p:attrNameLst>
                                      </p:cBhvr>
                                      <p:to>
                                        <p:strVal val="visible"/>
                                      </p:to>
                                    </p:set>
                                    <p:animEffect transition="in" filter="blinds(horizontal)">
                                      <p:cBhvr>
                                        <p:cTn id="32" dur="500"/>
                                        <p:tgtEl>
                                          <p:spTgt spid="32666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6664">
                                            <p:txEl>
                                              <p:pRg st="8" end="8"/>
                                            </p:txEl>
                                          </p:spTgt>
                                        </p:tgtEl>
                                        <p:attrNameLst>
                                          <p:attrName>style.visibility</p:attrName>
                                        </p:attrNameLst>
                                      </p:cBhvr>
                                      <p:to>
                                        <p:strVal val="visible"/>
                                      </p:to>
                                    </p:set>
                                    <p:animEffect transition="in" filter="blinds(horizontal)">
                                      <p:cBhvr>
                                        <p:cTn id="37" dur="500"/>
                                        <p:tgtEl>
                                          <p:spTgt spid="32666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D16F9464-2DBB-4FC2-9D63-043C639A8B14}" type="slidenum">
              <a:rPr lang="en-US"/>
              <a:pPr/>
              <a:t>61</a:t>
            </a:fld>
            <a:endParaRPr lang="en-US"/>
          </a:p>
        </p:txBody>
      </p:sp>
      <p:sp>
        <p:nvSpPr>
          <p:cNvPr id="32768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447801" y="986135"/>
            <a:ext cx="7467600" cy="46166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2400" b="1" dirty="0">
                <a:latin typeface="Andalus" pitchFamily="18" charset="-78"/>
                <a:cs typeface="Andalus" pitchFamily="18" charset="-78"/>
              </a:rPr>
              <a:t>Example: Use of Median Filtering for Noise Reduction</a:t>
            </a:r>
            <a:endParaRPr lang="en-US" sz="2400" b="1" dirty="0">
              <a:solidFill>
                <a:srgbClr val="000000"/>
              </a:solidFill>
              <a:latin typeface="Andalus" pitchFamily="18" charset="-78"/>
              <a:cs typeface="Andalus" pitchFamily="18" charset="-78"/>
            </a:endParaRPr>
          </a:p>
        </p:txBody>
      </p:sp>
      <p:pic>
        <p:nvPicPr>
          <p:cNvPr id="231425" name="Picture 1"/>
          <p:cNvPicPr>
            <a:picLocks noChangeAspect="1" noChangeArrowheads="1"/>
          </p:cNvPicPr>
          <p:nvPr/>
        </p:nvPicPr>
        <p:blipFill>
          <a:blip r:embed="rId3"/>
          <a:srcRect/>
          <a:stretch>
            <a:fillRect/>
          </a:stretch>
        </p:blipFill>
        <p:spPr bwMode="auto">
          <a:xfrm>
            <a:off x="295275" y="1752600"/>
            <a:ext cx="8553450" cy="2895600"/>
          </a:xfrm>
          <a:prstGeom prst="rect">
            <a:avLst/>
          </a:prstGeom>
          <a:noFill/>
          <a:ln w="9525">
            <a:noFill/>
            <a:miter lim="800000"/>
            <a:headEnd/>
            <a:tailEnd/>
          </a:ln>
          <a:effectLst/>
        </p:spPr>
      </p:pic>
      <p:grpSp>
        <p:nvGrpSpPr>
          <p:cNvPr id="17" name="Group 16"/>
          <p:cNvGrpSpPr/>
          <p:nvPr/>
        </p:nvGrpSpPr>
        <p:grpSpPr>
          <a:xfrm>
            <a:off x="381000" y="4895850"/>
            <a:ext cx="5581650" cy="1066800"/>
            <a:chOff x="381000" y="4895850"/>
            <a:chExt cx="5581650" cy="1066800"/>
          </a:xfrm>
        </p:grpSpPr>
        <p:pic>
          <p:nvPicPr>
            <p:cNvPr id="231426" name="Picture 2"/>
            <p:cNvPicPr>
              <a:picLocks noChangeAspect="1" noChangeArrowheads="1"/>
            </p:cNvPicPr>
            <p:nvPr/>
          </p:nvPicPr>
          <p:blipFill>
            <a:blip r:embed="rId4"/>
            <a:srcRect/>
            <a:stretch>
              <a:fillRect/>
            </a:stretch>
          </p:blipFill>
          <p:spPr bwMode="auto">
            <a:xfrm>
              <a:off x="381000" y="4895850"/>
              <a:ext cx="857250" cy="285750"/>
            </a:xfrm>
            <a:prstGeom prst="rect">
              <a:avLst/>
            </a:prstGeom>
            <a:noFill/>
            <a:ln w="9525">
              <a:noFill/>
              <a:miter lim="800000"/>
              <a:headEnd/>
              <a:tailEnd/>
            </a:ln>
            <a:effectLst/>
          </p:spPr>
        </p:pic>
        <p:pic>
          <p:nvPicPr>
            <p:cNvPr id="231427" name="Picture 3"/>
            <p:cNvPicPr>
              <a:picLocks noChangeAspect="1" noChangeArrowheads="1"/>
            </p:cNvPicPr>
            <p:nvPr/>
          </p:nvPicPr>
          <p:blipFill>
            <a:blip r:embed="rId5"/>
            <a:srcRect/>
            <a:stretch>
              <a:fillRect/>
            </a:stretch>
          </p:blipFill>
          <p:spPr bwMode="auto">
            <a:xfrm>
              <a:off x="381000" y="5181600"/>
              <a:ext cx="5581650" cy="781050"/>
            </a:xfrm>
            <a:prstGeom prst="rect">
              <a:avLst/>
            </a:prstGeom>
            <a:noFill/>
            <a:ln w="9525">
              <a:noFill/>
              <a:miter lim="800000"/>
              <a:headEnd/>
              <a:tailEnd/>
            </a:ln>
            <a:effectLst/>
          </p:spPr>
        </p:pic>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EC694E8-0693-45DF-94E3-CB9CDCDEDDD6}" type="slidenum">
              <a:rPr lang="en-US"/>
              <a:pPr/>
              <a:t>62</a:t>
            </a:fld>
            <a:endParaRPr lang="en-US"/>
          </a:p>
        </p:txBody>
      </p:sp>
      <p:sp>
        <p:nvSpPr>
          <p:cNvPr id="328708"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Sharpening Spatial Filters</a:t>
            </a:r>
            <a:endParaRPr lang="en-US" sz="3600" dirty="0">
              <a:solidFill>
                <a:srgbClr val="000000"/>
              </a:solidFill>
              <a:latin typeface="Andalus" pitchFamily="18" charset="-78"/>
              <a:cs typeface="Andalus" pitchFamily="18" charset="-78"/>
            </a:endParaRPr>
          </a:p>
        </p:txBody>
      </p:sp>
      <p:pic>
        <p:nvPicPr>
          <p:cNvPr id="4" name="Picture 3">
            <a:extLst>
              <a:ext uri="{FF2B5EF4-FFF2-40B4-BE49-F238E27FC236}">
                <a16:creationId xmlns:a16="http://schemas.microsoft.com/office/drawing/2014/main" id="{A2881205-0791-A8C6-D3A4-1E4011F34397}"/>
              </a:ext>
            </a:extLst>
          </p:cNvPr>
          <p:cNvPicPr>
            <a:picLocks noChangeAspect="1"/>
          </p:cNvPicPr>
          <p:nvPr/>
        </p:nvPicPr>
        <p:blipFill>
          <a:blip r:embed="rId3"/>
          <a:stretch>
            <a:fillRect/>
          </a:stretch>
        </p:blipFill>
        <p:spPr>
          <a:xfrm>
            <a:off x="1185068" y="1648300"/>
            <a:ext cx="6772275" cy="4791075"/>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EC694E8-0693-45DF-94E3-CB9CDCDEDDD6}" type="slidenum">
              <a:rPr lang="en-US"/>
              <a:pPr/>
              <a:t>63</a:t>
            </a:fld>
            <a:endParaRPr lang="en-US"/>
          </a:p>
        </p:txBody>
      </p:sp>
      <p:sp>
        <p:nvSpPr>
          <p:cNvPr id="328708"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8711" name="Rectangle 7"/>
          <p:cNvSpPr>
            <a:spLocks noRot="1" noChangeArrowheads="1"/>
          </p:cNvSpPr>
          <p:nvPr/>
        </p:nvSpPr>
        <p:spPr bwMode="auto">
          <a:xfrm>
            <a:off x="381001" y="1905000"/>
            <a:ext cx="8458200" cy="3429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Foundation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Laplacian Operator</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Unsharp Masking and High boost Filtering</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    Using First-Order Derivatives for Nonlinear Image Sharpening  —  The Gradient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573213" y="874712"/>
            <a:ext cx="5995987"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Sharpening Spatial Filters</a:t>
            </a:r>
            <a:endParaRPr lang="en-US" sz="3600" dirty="0">
              <a:solidFill>
                <a:srgbClr val="000000"/>
              </a:solidFill>
              <a:latin typeface="Andalus" pitchFamily="18" charset="-78"/>
              <a:cs typeface="Andalus" pitchFamily="18" charset="-78"/>
            </a:endParaRPr>
          </a:p>
        </p:txBody>
      </p:sp>
    </p:spTree>
    <p:extLst>
      <p:ext uri="{BB962C8B-B14F-4D97-AF65-F5344CB8AC3E}">
        <p14:creationId xmlns:p14="http://schemas.microsoft.com/office/powerpoint/2010/main" val="6088706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11">
                                            <p:txEl>
                                              <p:pRg st="0" end="0"/>
                                            </p:txEl>
                                          </p:spTgt>
                                        </p:tgtEl>
                                        <p:attrNameLst>
                                          <p:attrName>style.visibility</p:attrName>
                                        </p:attrNameLst>
                                      </p:cBhvr>
                                      <p:to>
                                        <p:strVal val="visible"/>
                                      </p:to>
                                    </p:set>
                                    <p:animEffect transition="in" filter="blinds(horizontal)">
                                      <p:cBhvr>
                                        <p:cTn id="7" dur="500"/>
                                        <p:tgtEl>
                                          <p:spTgt spid="3287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1">
                                            <p:txEl>
                                              <p:pRg st="2" end="2"/>
                                            </p:txEl>
                                          </p:spTgt>
                                        </p:tgtEl>
                                        <p:attrNameLst>
                                          <p:attrName>style.visibility</p:attrName>
                                        </p:attrNameLst>
                                      </p:cBhvr>
                                      <p:to>
                                        <p:strVal val="visible"/>
                                      </p:to>
                                    </p:set>
                                    <p:animEffect transition="in" filter="blinds(horizontal)">
                                      <p:cBhvr>
                                        <p:cTn id="12" dur="500"/>
                                        <p:tgtEl>
                                          <p:spTgt spid="3287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11">
                                            <p:txEl>
                                              <p:pRg st="4" end="4"/>
                                            </p:txEl>
                                          </p:spTgt>
                                        </p:tgtEl>
                                        <p:attrNameLst>
                                          <p:attrName>style.visibility</p:attrName>
                                        </p:attrNameLst>
                                      </p:cBhvr>
                                      <p:to>
                                        <p:strVal val="visible"/>
                                      </p:to>
                                    </p:set>
                                    <p:animEffect transition="in" filter="blinds(horizontal)">
                                      <p:cBhvr>
                                        <p:cTn id="17" dur="500"/>
                                        <p:tgtEl>
                                          <p:spTgt spid="3287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8711">
                                            <p:txEl>
                                              <p:pRg st="6" end="6"/>
                                            </p:txEl>
                                          </p:spTgt>
                                        </p:tgtEl>
                                        <p:attrNameLst>
                                          <p:attrName>style.visibility</p:attrName>
                                        </p:attrNameLst>
                                      </p:cBhvr>
                                      <p:to>
                                        <p:strVal val="visible"/>
                                      </p:to>
                                    </p:set>
                                    <p:animEffect transition="in" filter="blinds(horizontal)">
                                      <p:cBhvr>
                                        <p:cTn id="22" dur="500"/>
                                        <p:tgtEl>
                                          <p:spTgt spid="3287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F54A60CA-C92E-4D68-B5C6-016462885A5E}" type="slidenum">
              <a:rPr lang="en-US"/>
              <a:pPr/>
              <a:t>64</a:t>
            </a:fld>
            <a:endParaRPr lang="en-US"/>
          </a:p>
        </p:txBody>
      </p:sp>
      <p:sp>
        <p:nvSpPr>
          <p:cNvPr id="32973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29734" name="Rectangle 6"/>
          <p:cNvSpPr>
            <a:spLocks noRot="1" noChangeArrowheads="1"/>
          </p:cNvSpPr>
          <p:nvPr/>
        </p:nvSpPr>
        <p:spPr bwMode="auto">
          <a:xfrm>
            <a:off x="658813" y="2209800"/>
            <a:ext cx="7953375" cy="23622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The first-order derivative of a one-dimensional function f(x) is the difference</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The second-order derivative of f(x) as the difference</a:t>
            </a: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p:txBody>
      </p:sp>
      <p:graphicFrame>
        <p:nvGraphicFramePr>
          <p:cNvPr id="329735" name="Object 7"/>
          <p:cNvGraphicFramePr>
            <a:graphicFrameLocks noChangeAspect="1"/>
          </p:cNvGraphicFramePr>
          <p:nvPr/>
        </p:nvGraphicFramePr>
        <p:xfrm>
          <a:off x="2230438" y="2535238"/>
          <a:ext cx="3094037" cy="958850"/>
        </p:xfrm>
        <a:graphic>
          <a:graphicData uri="http://schemas.openxmlformats.org/presentationml/2006/ole">
            <mc:AlternateContent xmlns:mc="http://schemas.openxmlformats.org/markup-compatibility/2006">
              <mc:Choice xmlns:v="urn:schemas-microsoft-com:vml" Requires="v">
                <p:oleObj name="Equation" r:id="rId2" imgW="1269720" imgH="393480" progId="">
                  <p:embed/>
                </p:oleObj>
              </mc:Choice>
              <mc:Fallback>
                <p:oleObj name="Equation" r:id="rId2" imgW="1269720" imgH="39348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2535238"/>
                        <a:ext cx="3094037"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9736" name="Object 8"/>
          <p:cNvGraphicFramePr>
            <a:graphicFrameLocks noChangeAspect="1"/>
          </p:cNvGraphicFramePr>
          <p:nvPr/>
        </p:nvGraphicFramePr>
        <p:xfrm>
          <a:off x="1938338" y="4343400"/>
          <a:ext cx="4699000" cy="957263"/>
        </p:xfrm>
        <a:graphic>
          <a:graphicData uri="http://schemas.openxmlformats.org/presentationml/2006/ole">
            <mc:AlternateContent xmlns:mc="http://schemas.openxmlformats.org/markup-compatibility/2006">
              <mc:Choice xmlns:v="urn:schemas-microsoft-com:vml" Requires="v">
                <p:oleObj name="Equation" r:id="rId4" imgW="2057400" imgH="419040" progId="">
                  <p:embed/>
                </p:oleObj>
              </mc:Choice>
              <mc:Fallback>
                <p:oleObj name="Equation" r:id="rId4" imgW="2057400" imgH="4190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4343400"/>
                        <a:ext cx="4699000"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523220"/>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2800" b="1" dirty="0">
                <a:latin typeface="Andalus" pitchFamily="18" charset="-78"/>
                <a:cs typeface="Andalus" pitchFamily="18" charset="-78"/>
              </a:rPr>
              <a:t>Foundation of sharpening filters</a:t>
            </a:r>
            <a:endParaRPr lang="en-US" sz="2800" b="1"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9734">
                                            <p:txEl>
                                              <p:pRg st="0" end="0"/>
                                            </p:txEl>
                                          </p:spTgt>
                                        </p:tgtEl>
                                        <p:attrNameLst>
                                          <p:attrName>style.visibility</p:attrName>
                                        </p:attrNameLst>
                                      </p:cBhvr>
                                      <p:to>
                                        <p:strVal val="visible"/>
                                      </p:to>
                                    </p:set>
                                    <p:animEffect transition="in" filter="blinds(horizontal)">
                                      <p:cBhvr>
                                        <p:cTn id="7" dur="500"/>
                                        <p:tgtEl>
                                          <p:spTgt spid="329734">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9735"/>
                                        </p:tgtEl>
                                        <p:attrNameLst>
                                          <p:attrName>style.visibility</p:attrName>
                                        </p:attrNameLst>
                                      </p:cBhvr>
                                      <p:to>
                                        <p:strVal val="visible"/>
                                      </p:to>
                                    </p:set>
                                    <p:animEffect transition="in" filter="blinds(horizontal)">
                                      <p:cBhvr>
                                        <p:cTn id="11" dur="500"/>
                                        <p:tgtEl>
                                          <p:spTgt spid="32973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29734">
                                            <p:txEl>
                                              <p:pRg st="5" end="5"/>
                                            </p:txEl>
                                          </p:spTgt>
                                        </p:tgtEl>
                                        <p:attrNameLst>
                                          <p:attrName>style.visibility</p:attrName>
                                        </p:attrNameLst>
                                      </p:cBhvr>
                                      <p:to>
                                        <p:strVal val="visible"/>
                                      </p:to>
                                    </p:set>
                                    <p:animEffect transition="in" filter="blinds(horizontal)">
                                      <p:cBhvr>
                                        <p:cTn id="16" dur="500"/>
                                        <p:tgtEl>
                                          <p:spTgt spid="329734">
                                            <p:txEl>
                                              <p:pRg st="5" end="5"/>
                                            </p:txEl>
                                          </p:spTgt>
                                        </p:tgtEl>
                                      </p:cBhvr>
                                    </p:animEffect>
                                  </p:childTnLst>
                                </p:cTn>
                              </p:par>
                            </p:childTnLst>
                          </p:cTn>
                        </p:par>
                        <p:par>
                          <p:cTn id="17" fill="hold">
                            <p:stCondLst>
                              <p:cond delay="500"/>
                            </p:stCondLst>
                            <p:childTnLst>
                              <p:par>
                                <p:cTn id="18" presetID="8" presetClass="entr" presetSubtype="16" fill="hold" nodeType="afterEffect">
                                  <p:stCondLst>
                                    <p:cond delay="0"/>
                                  </p:stCondLst>
                                  <p:childTnLst>
                                    <p:set>
                                      <p:cBhvr>
                                        <p:cTn id="19" dur="1" fill="hold">
                                          <p:stCondLst>
                                            <p:cond delay="0"/>
                                          </p:stCondLst>
                                        </p:cTn>
                                        <p:tgtEl>
                                          <p:spTgt spid="329736"/>
                                        </p:tgtEl>
                                        <p:attrNameLst>
                                          <p:attrName>style.visibility</p:attrName>
                                        </p:attrNameLst>
                                      </p:cBhvr>
                                      <p:to>
                                        <p:strVal val="visible"/>
                                      </p:to>
                                    </p:set>
                                    <p:animEffect transition="in" filter="diamond(in)">
                                      <p:cBhvr>
                                        <p:cTn id="20" dur="2000"/>
                                        <p:tgtEl>
                                          <p:spTgt spid="32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45DCB67C-CB84-49E8-BCEC-C4E9679A76A4}" type="slidenum">
              <a:rPr lang="en-US"/>
              <a:pPr/>
              <a:t>65</a:t>
            </a:fld>
            <a:endParaRPr lang="en-US"/>
          </a:p>
        </p:txBody>
      </p:sp>
      <p:pic>
        <p:nvPicPr>
          <p:cNvPr id="330754" name="Picture 2" descr="nmtlogo"/>
          <p:cNvPicPr>
            <a:picLocks noChangeAspect="1" noChangeArrowheads="1"/>
          </p:cNvPicPr>
          <p:nvPr/>
        </p:nvPicPr>
        <p:blipFill>
          <a:blip r:embed="rId2"/>
          <a:srcRect/>
          <a:stretch>
            <a:fillRect/>
          </a:stretch>
        </p:blipFill>
        <p:spPr bwMode="auto">
          <a:xfrm>
            <a:off x="3367088" y="6115050"/>
            <a:ext cx="2381250" cy="685800"/>
          </a:xfrm>
          <a:prstGeom prst="rect">
            <a:avLst/>
          </a:prstGeom>
          <a:noFill/>
        </p:spPr>
      </p:pic>
      <p:sp>
        <p:nvSpPr>
          <p:cNvPr id="33075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0764" name="Rectangle 12"/>
          <p:cNvSpPr>
            <a:spLocks noChangeArrowheads="1"/>
          </p:cNvSpPr>
          <p:nvPr/>
        </p:nvSpPr>
        <p:spPr bwMode="auto">
          <a:xfrm>
            <a:off x="246063" y="2728913"/>
            <a:ext cx="6894512" cy="957262"/>
          </a:xfrm>
          <a:prstGeom prst="rect">
            <a:avLst/>
          </a:prstGeom>
          <a:solidFill>
            <a:schemeClr val="bg1"/>
          </a:solidFill>
          <a:ln w="9525">
            <a:noFill/>
            <a:miter lim="800000"/>
            <a:headEnd/>
            <a:tailEnd/>
          </a:ln>
          <a:effectLst/>
        </p:spPr>
        <p:txBody>
          <a:bodyPr wrap="none" anchor="ctr"/>
          <a:lstStyle/>
          <a:p>
            <a:endParaRPr lang="en-US"/>
          </a:p>
        </p:txBody>
      </p:sp>
      <p:sp>
        <p:nvSpPr>
          <p:cNvPr id="330765" name="Rectangle 13"/>
          <p:cNvSpPr>
            <a:spLocks noChangeArrowheads="1"/>
          </p:cNvSpPr>
          <p:nvPr/>
        </p:nvSpPr>
        <p:spPr bwMode="auto">
          <a:xfrm>
            <a:off x="246063" y="3671888"/>
            <a:ext cx="6924675" cy="3186112"/>
          </a:xfrm>
          <a:prstGeom prst="rect">
            <a:avLst/>
          </a:prstGeom>
          <a:solidFill>
            <a:schemeClr val="bg1"/>
          </a:solidFill>
          <a:ln w="9525">
            <a:noFill/>
            <a:miter lim="800000"/>
            <a:headEnd/>
            <a:tailEnd/>
          </a:ln>
          <a:effectLst/>
        </p:spPr>
        <p:txBody>
          <a:bodyPr wrap="none" anchor="ctr"/>
          <a:lstStyle/>
          <a:p>
            <a:endParaRPr lang="en-US"/>
          </a:p>
        </p:txBody>
      </p:sp>
      <p:pic>
        <p:nvPicPr>
          <p:cNvPr id="11"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1" name="Group 20"/>
          <p:cNvGrpSpPr/>
          <p:nvPr/>
        </p:nvGrpSpPr>
        <p:grpSpPr>
          <a:xfrm>
            <a:off x="361950" y="1736725"/>
            <a:ext cx="8420100" cy="4359275"/>
            <a:chOff x="381000" y="1736725"/>
            <a:chExt cx="8420100" cy="4359275"/>
          </a:xfrm>
        </p:grpSpPr>
        <p:pic>
          <p:nvPicPr>
            <p:cNvPr id="17" name="Picture 2"/>
            <p:cNvPicPr>
              <a:picLocks noChangeAspect="1" noChangeArrowheads="1"/>
            </p:cNvPicPr>
            <p:nvPr/>
          </p:nvPicPr>
          <p:blipFill>
            <a:blip r:embed="rId4"/>
            <a:srcRect/>
            <a:stretch>
              <a:fillRect/>
            </a:stretch>
          </p:blipFill>
          <p:spPr bwMode="auto">
            <a:xfrm>
              <a:off x="381000" y="1736725"/>
              <a:ext cx="6454775" cy="4359275"/>
            </a:xfrm>
            <a:prstGeom prst="rect">
              <a:avLst/>
            </a:prstGeom>
            <a:noFill/>
            <a:ln w="9525">
              <a:noFill/>
              <a:miter lim="800000"/>
              <a:headEnd/>
              <a:tailEnd/>
            </a:ln>
          </p:spPr>
        </p:pic>
        <p:grpSp>
          <p:nvGrpSpPr>
            <p:cNvPr id="20" name="Group 19"/>
            <p:cNvGrpSpPr/>
            <p:nvPr/>
          </p:nvGrpSpPr>
          <p:grpSpPr>
            <a:xfrm>
              <a:off x="7010400" y="1885950"/>
              <a:ext cx="1790700" cy="4133850"/>
              <a:chOff x="7010400" y="1676400"/>
              <a:chExt cx="1790700" cy="4133850"/>
            </a:xfrm>
          </p:grpSpPr>
          <p:pic>
            <p:nvPicPr>
              <p:cNvPr id="236545" name="Picture 1"/>
              <p:cNvPicPr>
                <a:picLocks noChangeAspect="1" noChangeArrowheads="1"/>
              </p:cNvPicPr>
              <p:nvPr/>
            </p:nvPicPr>
            <p:blipFill>
              <a:blip r:embed="rId5"/>
              <a:srcRect/>
              <a:stretch>
                <a:fillRect/>
              </a:stretch>
            </p:blipFill>
            <p:spPr bwMode="auto">
              <a:xfrm>
                <a:off x="7010400" y="1676400"/>
                <a:ext cx="238125" cy="714375"/>
              </a:xfrm>
              <a:prstGeom prst="rect">
                <a:avLst/>
              </a:prstGeom>
              <a:noFill/>
              <a:ln w="9525">
                <a:noFill/>
                <a:miter lim="800000"/>
                <a:headEnd/>
                <a:tailEnd/>
              </a:ln>
              <a:effectLst/>
            </p:spPr>
          </p:pic>
          <p:pic>
            <p:nvPicPr>
              <p:cNvPr id="236546" name="Picture 2"/>
              <p:cNvPicPr>
                <a:picLocks noChangeAspect="1" noChangeArrowheads="1"/>
              </p:cNvPicPr>
              <p:nvPr/>
            </p:nvPicPr>
            <p:blipFill>
              <a:blip r:embed="rId6"/>
              <a:srcRect/>
              <a:stretch>
                <a:fillRect/>
              </a:stretch>
            </p:blipFill>
            <p:spPr bwMode="auto">
              <a:xfrm>
                <a:off x="7010400" y="2438400"/>
                <a:ext cx="1790700" cy="3371850"/>
              </a:xfrm>
              <a:prstGeom prst="rect">
                <a:avLst/>
              </a:prstGeom>
              <a:noFill/>
              <a:ln w="9525">
                <a:noFill/>
                <a:miter lim="800000"/>
                <a:headEnd/>
                <a:tailEnd/>
              </a:ln>
              <a:effec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30764"/>
                                        </p:tgtEl>
                                      </p:cBhvr>
                                    </p:animEffect>
                                    <p:set>
                                      <p:cBhvr>
                                        <p:cTn id="7" dur="1" fill="hold">
                                          <p:stCondLst>
                                            <p:cond delay="499"/>
                                          </p:stCondLst>
                                        </p:cTn>
                                        <p:tgtEl>
                                          <p:spTgt spid="33076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30765"/>
                                        </p:tgtEl>
                                      </p:cBhvr>
                                    </p:animEffect>
                                    <p:set>
                                      <p:cBhvr>
                                        <p:cTn id="12" dur="1" fill="hold">
                                          <p:stCondLst>
                                            <p:cond delay="499"/>
                                          </p:stCondLst>
                                        </p:cTn>
                                        <p:tgtEl>
                                          <p:spTgt spid="330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4" grpId="0" animBg="1"/>
      <p:bldP spid="33076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8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12" name="Slide Number Placeholder 5"/>
          <p:cNvSpPr>
            <a:spLocks noGrp="1"/>
          </p:cNvSpPr>
          <p:nvPr>
            <p:ph type="sldNum" sz="quarter" idx="12"/>
          </p:nvPr>
        </p:nvSpPr>
        <p:spPr/>
        <p:txBody>
          <a:bodyPr/>
          <a:lstStyle/>
          <a:p>
            <a:fld id="{1F83CB4E-EB4F-4BC9-A41C-D82E214FDC62}" type="slidenum">
              <a:rPr lang="en-US"/>
              <a:pPr/>
              <a:t>66</a:t>
            </a:fld>
            <a:endParaRPr lang="en-US"/>
          </a:p>
        </p:txBody>
      </p:sp>
      <p:sp>
        <p:nvSpPr>
          <p:cNvPr id="331782" name="Rectangle 6"/>
          <p:cNvSpPr>
            <a:spLocks noRot="1" noChangeArrowheads="1"/>
          </p:cNvSpPr>
          <p:nvPr/>
        </p:nvSpPr>
        <p:spPr bwMode="auto">
          <a:xfrm>
            <a:off x="658813" y="1828800"/>
            <a:ext cx="7953375" cy="7620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The second-order isotropic derivative operator is the Laplacian for a function (image) f(x,y)</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p:txBody>
      </p:sp>
      <p:grpSp>
        <p:nvGrpSpPr>
          <p:cNvPr id="19" name="Group 18"/>
          <p:cNvGrpSpPr/>
          <p:nvPr/>
        </p:nvGrpSpPr>
        <p:grpSpPr>
          <a:xfrm>
            <a:off x="1395413" y="2430463"/>
            <a:ext cx="7092950" cy="3609975"/>
            <a:chOff x="1395413" y="2430463"/>
            <a:chExt cx="7092950" cy="3609975"/>
          </a:xfrm>
        </p:grpSpPr>
        <p:graphicFrame>
          <p:nvGraphicFramePr>
            <p:cNvPr id="331785" name="Object 9"/>
            <p:cNvGraphicFramePr>
              <a:graphicFrameLocks noGrp="1" noChangeAspect="1"/>
            </p:cNvGraphicFramePr>
            <p:nvPr>
              <p:ph idx="1"/>
            </p:nvPr>
          </p:nvGraphicFramePr>
          <p:xfrm>
            <a:off x="1395413" y="4156075"/>
            <a:ext cx="4810125" cy="858838"/>
          </p:xfrm>
          <a:graphic>
            <a:graphicData uri="http://schemas.openxmlformats.org/presentationml/2006/ole">
              <mc:AlternateContent xmlns:mc="http://schemas.openxmlformats.org/markup-compatibility/2006">
                <mc:Choice xmlns:v="urn:schemas-microsoft-com:vml" Requires="v">
                  <p:oleObj name="Equation" r:id="rId2" imgW="2489040" imgH="444240" progId="">
                    <p:embed/>
                  </p:oleObj>
                </mc:Choice>
                <mc:Fallback>
                  <p:oleObj name="Equation" r:id="rId2" imgW="2489040" imgH="444240"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4156075"/>
                          <a:ext cx="4810125"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3" name="Object 7"/>
            <p:cNvGraphicFramePr>
              <a:graphicFrameLocks noChangeAspect="1"/>
            </p:cNvGraphicFramePr>
            <p:nvPr/>
          </p:nvGraphicFramePr>
          <p:xfrm>
            <a:off x="2428875" y="2430463"/>
            <a:ext cx="2608263" cy="1025525"/>
          </p:xfrm>
          <a:graphic>
            <a:graphicData uri="http://schemas.openxmlformats.org/presentationml/2006/ole">
              <mc:AlternateContent xmlns:mc="http://schemas.openxmlformats.org/markup-compatibility/2006">
                <mc:Choice xmlns:v="urn:schemas-microsoft-com:vml" Requires="v">
                  <p:oleObj name="Equation" r:id="rId4" imgW="1130040" imgH="444240" progId="">
                    <p:embed/>
                  </p:oleObj>
                </mc:Choice>
                <mc:Fallback>
                  <p:oleObj name="Equation" r:id="rId4" imgW="1130040" imgH="4442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2430463"/>
                          <a:ext cx="2608263"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4" name="Object 8"/>
            <p:cNvGraphicFramePr>
              <a:graphicFrameLocks noChangeAspect="1"/>
            </p:cNvGraphicFramePr>
            <p:nvPr/>
          </p:nvGraphicFramePr>
          <p:xfrm>
            <a:off x="1416050" y="3319463"/>
            <a:ext cx="4800600" cy="808037"/>
          </p:xfrm>
          <a:graphic>
            <a:graphicData uri="http://schemas.openxmlformats.org/presentationml/2006/ole">
              <mc:AlternateContent xmlns:mc="http://schemas.openxmlformats.org/markup-compatibility/2006">
                <mc:Choice xmlns:v="urn:schemas-microsoft-com:vml" Requires="v">
                  <p:oleObj name="Equation" r:id="rId6" imgW="2489040" imgH="419040" progId="">
                    <p:embed/>
                  </p:oleObj>
                </mc:Choice>
                <mc:Fallback>
                  <p:oleObj name="Equation" r:id="rId6" imgW="2489040" imgH="41904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050" y="3319463"/>
                          <a:ext cx="4800600"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789" name="Object 13"/>
            <p:cNvGraphicFramePr>
              <a:graphicFrameLocks noChangeAspect="1"/>
            </p:cNvGraphicFramePr>
            <p:nvPr/>
          </p:nvGraphicFramePr>
          <p:xfrm>
            <a:off x="1422400" y="5076825"/>
            <a:ext cx="7065963" cy="963613"/>
          </p:xfrm>
          <a:graphic>
            <a:graphicData uri="http://schemas.openxmlformats.org/presentationml/2006/ole">
              <mc:AlternateContent xmlns:mc="http://schemas.openxmlformats.org/markup-compatibility/2006">
                <mc:Choice xmlns:v="urn:schemas-microsoft-com:vml" Requires="v">
                  <p:oleObj name="Equation" r:id="rId8" imgW="3352680" imgH="457200" progId="">
                    <p:embed/>
                  </p:oleObj>
                </mc:Choice>
                <mc:Fallback>
                  <p:oleObj name="Equation" r:id="rId8" imgW="3352680" imgH="45720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2400" y="5076825"/>
                          <a:ext cx="706596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3" name="Picture 8" descr="DIP3E_book_cover"/>
          <p:cNvPicPr>
            <a:picLocks noChangeAspect="1" noChangeArrowheads="1"/>
          </p:cNvPicPr>
          <p:nvPr/>
        </p:nvPicPr>
        <p:blipFill>
          <a:blip r:embed="rId10"/>
          <a:srcRect/>
          <a:stretch>
            <a:fillRect/>
          </a:stretch>
        </p:blipFill>
        <p:spPr bwMode="auto">
          <a:xfrm>
            <a:off x="153988" y="139700"/>
            <a:ext cx="1262062" cy="1462088"/>
          </a:xfrm>
          <a:prstGeom prst="rect">
            <a:avLst/>
          </a:prstGeom>
          <a:noFill/>
          <a:ln w="9525">
            <a:noFill/>
            <a:miter lim="800000"/>
            <a:headEnd/>
            <a:tailEnd/>
          </a:ln>
        </p:spPr>
      </p:pic>
      <p:sp>
        <p:nvSpPr>
          <p:cNvPr id="14" name="Rectangle 13"/>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5"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7"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latin typeface="Andalus" pitchFamily="18" charset="-78"/>
                <a:cs typeface="Andalus" pitchFamily="18" charset="-78"/>
              </a:rPr>
              <a:t> Laplacian Operator</a:t>
            </a:r>
            <a:endParaRPr lang="en-US" sz="4000" dirty="0">
              <a:solidFill>
                <a:srgbClr val="000000"/>
              </a:solidFill>
              <a:latin typeface="Andalus" pitchFamily="18" charset="-78"/>
              <a:cs typeface="Andalus" pitchFamily="18" charset="-78"/>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6BD377B0-1946-4182-953A-33382E4DF06B}" type="slidenum">
              <a:rPr lang="en-US"/>
              <a:pPr/>
              <a:t>67</a:t>
            </a:fld>
            <a:endParaRPr lang="en-US"/>
          </a:p>
        </p:txBody>
      </p:sp>
      <p:sp>
        <p:nvSpPr>
          <p:cNvPr id="333828"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1" name="Group 20"/>
          <p:cNvGrpSpPr/>
          <p:nvPr/>
        </p:nvGrpSpPr>
        <p:grpSpPr>
          <a:xfrm>
            <a:off x="825500" y="1642471"/>
            <a:ext cx="7493000" cy="4605929"/>
            <a:chOff x="850900" y="1642471"/>
            <a:chExt cx="7493000" cy="4605929"/>
          </a:xfrm>
        </p:grpSpPr>
        <p:pic>
          <p:nvPicPr>
            <p:cNvPr id="333836" name="Picture 12"/>
            <p:cNvPicPr>
              <a:picLocks noChangeAspect="1" noChangeArrowheads="1"/>
            </p:cNvPicPr>
            <p:nvPr/>
          </p:nvPicPr>
          <p:blipFill>
            <a:blip r:embed="rId3"/>
            <a:srcRect/>
            <a:stretch>
              <a:fillRect/>
            </a:stretch>
          </p:blipFill>
          <p:spPr bwMode="auto">
            <a:xfrm>
              <a:off x="850900" y="1642471"/>
              <a:ext cx="4937125" cy="4605929"/>
            </a:xfrm>
            <a:prstGeom prst="rect">
              <a:avLst/>
            </a:prstGeom>
            <a:noFill/>
            <a:ln w="9525">
              <a:noFill/>
              <a:miter lim="800000"/>
              <a:headEnd/>
              <a:tailEnd/>
            </a:ln>
            <a:effectLst/>
          </p:spPr>
        </p:pic>
        <p:grpSp>
          <p:nvGrpSpPr>
            <p:cNvPr id="20" name="Group 19"/>
            <p:cNvGrpSpPr/>
            <p:nvPr/>
          </p:nvGrpSpPr>
          <p:grpSpPr>
            <a:xfrm>
              <a:off x="6019800" y="1676400"/>
              <a:ext cx="2324100" cy="4362450"/>
              <a:chOff x="6019800" y="1676400"/>
              <a:chExt cx="2324100" cy="4362450"/>
            </a:xfrm>
          </p:grpSpPr>
          <p:pic>
            <p:nvPicPr>
              <p:cNvPr id="237569" name="Picture 1"/>
              <p:cNvPicPr>
                <a:picLocks noChangeAspect="1" noChangeArrowheads="1"/>
              </p:cNvPicPr>
              <p:nvPr/>
            </p:nvPicPr>
            <p:blipFill>
              <a:blip r:embed="rId4"/>
              <a:srcRect/>
              <a:stretch>
                <a:fillRect/>
              </a:stretch>
            </p:blipFill>
            <p:spPr bwMode="auto">
              <a:xfrm>
                <a:off x="6169025" y="1676400"/>
                <a:ext cx="533400" cy="533400"/>
              </a:xfrm>
              <a:prstGeom prst="rect">
                <a:avLst/>
              </a:prstGeom>
              <a:noFill/>
              <a:ln w="9525">
                <a:noFill/>
                <a:miter lim="800000"/>
                <a:headEnd/>
                <a:tailEnd/>
              </a:ln>
              <a:effectLst/>
            </p:spPr>
          </p:pic>
          <p:pic>
            <p:nvPicPr>
              <p:cNvPr id="237571" name="Picture 3"/>
              <p:cNvPicPr>
                <a:picLocks noChangeAspect="1" noChangeArrowheads="1"/>
              </p:cNvPicPr>
              <p:nvPr/>
            </p:nvPicPr>
            <p:blipFill>
              <a:blip r:embed="rId5"/>
              <a:srcRect/>
              <a:stretch>
                <a:fillRect/>
              </a:stretch>
            </p:blipFill>
            <p:spPr bwMode="auto">
              <a:xfrm>
                <a:off x="6019800" y="2286000"/>
                <a:ext cx="2324100" cy="3752850"/>
              </a:xfrm>
              <a:prstGeom prst="rect">
                <a:avLst/>
              </a:prstGeom>
              <a:noFill/>
              <a:ln w="9525">
                <a:noFill/>
                <a:miter lim="800000"/>
                <a:headEnd/>
                <a:tailEnd/>
              </a:ln>
              <a:effectLst/>
            </p:spPr>
          </p:pic>
        </p:grpSp>
      </p:gr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DF5F4CA-4DE0-4AE4-881A-0BBD1A5C5FB7}" type="slidenum">
              <a:rPr lang="en-US"/>
              <a:pPr/>
              <a:t>68</a:t>
            </a:fld>
            <a:endParaRPr lang="en-US"/>
          </a:p>
        </p:txBody>
      </p:sp>
      <p:sp>
        <p:nvSpPr>
          <p:cNvPr id="33485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4856" name="Rectangle 8"/>
          <p:cNvSpPr>
            <a:spLocks noRot="1" noChangeArrowheads="1"/>
          </p:cNvSpPr>
          <p:nvPr/>
        </p:nvSpPr>
        <p:spPr bwMode="auto">
          <a:xfrm>
            <a:off x="658813" y="1828800"/>
            <a:ext cx="7953375" cy="4572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None/>
            </a:pPr>
            <a:r>
              <a:rPr lang="en-US" b="1" dirty="0">
                <a:latin typeface="Andalus" pitchFamily="18" charset="-78"/>
                <a:cs typeface="Andalus" pitchFamily="18" charset="-78"/>
              </a:rPr>
              <a:t>    Image sharpening in the way of using the Laplacian</a:t>
            </a: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endParaRPr lang="en-US" b="1"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endParaRPr lang="en-US" b="1" dirty="0">
              <a:latin typeface="Andalus" pitchFamily="18" charset="-78"/>
              <a:cs typeface="Andalus" pitchFamily="18" charset="-78"/>
            </a:endParaRPr>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pic>
        <p:nvPicPr>
          <p:cNvPr id="148483" name="Picture 3"/>
          <p:cNvPicPr>
            <a:picLocks noChangeAspect="1" noChangeArrowheads="1"/>
          </p:cNvPicPr>
          <p:nvPr/>
        </p:nvPicPr>
        <p:blipFill>
          <a:blip r:embed="rId3"/>
          <a:srcRect/>
          <a:stretch>
            <a:fillRect/>
          </a:stretch>
        </p:blipFill>
        <p:spPr bwMode="auto">
          <a:xfrm>
            <a:off x="1143000" y="2514600"/>
            <a:ext cx="6400800" cy="3171825"/>
          </a:xfrm>
          <a:prstGeom prst="rect">
            <a:avLst/>
          </a:prstGeom>
          <a:noFill/>
          <a:ln w="9525">
            <a:noFill/>
            <a:miter lim="800000"/>
            <a:headEnd/>
            <a:tailEnd/>
          </a:ln>
          <a:effec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AC6C7FE-60D6-4233-B796-50A268BF0D8C}" type="slidenum">
              <a:rPr lang="en-US"/>
              <a:pPr/>
              <a:t>69</a:t>
            </a:fld>
            <a:endParaRPr lang="en-US"/>
          </a:p>
        </p:txBody>
      </p:sp>
      <p:pic>
        <p:nvPicPr>
          <p:cNvPr id="6"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7" name="Rectangle 6"/>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8"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9"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0" name="Text Box 10"/>
          <p:cNvSpPr txBox="1">
            <a:spLocks noChangeArrowheads="1"/>
          </p:cNvSpPr>
          <p:nvPr/>
        </p:nvSpPr>
        <p:spPr bwMode="auto">
          <a:xfrm>
            <a:off x="1573213" y="874712"/>
            <a:ext cx="74183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Example: Laplacian Operator</a:t>
            </a:r>
          </a:p>
        </p:txBody>
      </p:sp>
      <p:grpSp>
        <p:nvGrpSpPr>
          <p:cNvPr id="15" name="Group 14"/>
          <p:cNvGrpSpPr/>
          <p:nvPr/>
        </p:nvGrpSpPr>
        <p:grpSpPr>
          <a:xfrm>
            <a:off x="685800" y="1600200"/>
            <a:ext cx="7658100" cy="4800600"/>
            <a:chOff x="685800" y="1600200"/>
            <a:chExt cx="7658100" cy="4800600"/>
          </a:xfrm>
        </p:grpSpPr>
        <p:pic>
          <p:nvPicPr>
            <p:cNvPr id="335876" name="Picture 4"/>
            <p:cNvPicPr>
              <a:picLocks noChangeAspect="1" noChangeArrowheads="1"/>
            </p:cNvPicPr>
            <p:nvPr/>
          </p:nvPicPr>
          <p:blipFill>
            <a:blip r:embed="rId3"/>
            <a:srcRect/>
            <a:stretch>
              <a:fillRect/>
            </a:stretch>
          </p:blipFill>
          <p:spPr bwMode="auto">
            <a:xfrm>
              <a:off x="685800" y="1600200"/>
              <a:ext cx="5181600" cy="4800600"/>
            </a:xfrm>
            <a:prstGeom prst="rect">
              <a:avLst/>
            </a:prstGeom>
            <a:noFill/>
            <a:ln w="9525">
              <a:noFill/>
              <a:miter lim="800000"/>
              <a:headEnd/>
              <a:tailEnd/>
            </a:ln>
            <a:effectLst/>
          </p:spPr>
        </p:pic>
        <p:grpSp>
          <p:nvGrpSpPr>
            <p:cNvPr id="14" name="Group 13"/>
            <p:cNvGrpSpPr/>
            <p:nvPr/>
          </p:nvGrpSpPr>
          <p:grpSpPr>
            <a:xfrm>
              <a:off x="6248400" y="1676400"/>
              <a:ext cx="2095500" cy="3848100"/>
              <a:chOff x="6248400" y="1676400"/>
              <a:chExt cx="2095500" cy="3848100"/>
            </a:xfrm>
          </p:grpSpPr>
          <p:pic>
            <p:nvPicPr>
              <p:cNvPr id="239617" name="Picture 1"/>
              <p:cNvPicPr>
                <a:picLocks noChangeAspect="1" noChangeArrowheads="1"/>
              </p:cNvPicPr>
              <p:nvPr/>
            </p:nvPicPr>
            <p:blipFill>
              <a:blip r:embed="rId4"/>
              <a:srcRect/>
              <a:stretch>
                <a:fillRect/>
              </a:stretch>
            </p:blipFill>
            <p:spPr bwMode="auto">
              <a:xfrm>
                <a:off x="6391275" y="1676400"/>
                <a:ext cx="542925" cy="819150"/>
              </a:xfrm>
              <a:prstGeom prst="rect">
                <a:avLst/>
              </a:prstGeom>
              <a:noFill/>
              <a:ln w="9525">
                <a:noFill/>
                <a:miter lim="800000"/>
                <a:headEnd/>
                <a:tailEnd/>
              </a:ln>
              <a:effectLst/>
            </p:spPr>
          </p:pic>
          <p:pic>
            <p:nvPicPr>
              <p:cNvPr id="239618" name="Picture 2"/>
              <p:cNvPicPr>
                <a:picLocks noChangeAspect="1" noChangeArrowheads="1"/>
              </p:cNvPicPr>
              <p:nvPr/>
            </p:nvPicPr>
            <p:blipFill>
              <a:blip r:embed="rId5"/>
              <a:srcRect/>
              <a:stretch>
                <a:fillRect/>
              </a:stretch>
            </p:blipFill>
            <p:spPr bwMode="auto">
              <a:xfrm>
                <a:off x="6248400" y="2514600"/>
                <a:ext cx="2095500" cy="3009900"/>
              </a:xfrm>
              <a:prstGeom prst="rect">
                <a:avLst/>
              </a:prstGeom>
              <a:noFill/>
              <a:ln w="9525">
                <a:noFill/>
                <a:miter lim="800000"/>
                <a:headEnd/>
                <a:tailEnd/>
              </a:ln>
              <a:effectLst/>
            </p:spPr>
          </p:pic>
        </p:gr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7908040-AE36-47FE-916D-E2818043D8A3}" type="slidenum">
              <a:rPr lang="en-US"/>
              <a:pPr/>
              <a:t>7</a:t>
            </a:fld>
            <a:endParaRPr lang="en-US" dirty="0"/>
          </a:p>
        </p:txBody>
      </p:sp>
      <p:pic>
        <p:nvPicPr>
          <p:cNvPr id="238597" name="Picture 5"/>
          <p:cNvPicPr>
            <a:picLocks noChangeAspect="1" noChangeArrowheads="1"/>
          </p:cNvPicPr>
          <p:nvPr/>
        </p:nvPicPr>
        <p:blipFill>
          <a:blip r:embed="rId2"/>
          <a:srcRect/>
          <a:stretch>
            <a:fillRect/>
          </a:stretch>
        </p:blipFill>
        <p:spPr bwMode="auto">
          <a:xfrm>
            <a:off x="565150" y="1630357"/>
            <a:ext cx="5314950" cy="4681537"/>
          </a:xfrm>
          <a:prstGeom prst="rect">
            <a:avLst/>
          </a:prstGeom>
          <a:noFill/>
          <a:ln w="9525">
            <a:noFill/>
            <a:miter lim="800000"/>
            <a:headEnd/>
            <a:tailEnd/>
          </a:ln>
          <a:effectLst/>
        </p:spPr>
      </p:pic>
      <p:pic>
        <p:nvPicPr>
          <p:cNvPr id="8"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9" name="Rectangle 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sp>
        <p:nvSpPr>
          <p:cNvPr id="15" name="Rectangle 14"/>
          <p:cNvSpPr/>
          <p:nvPr/>
        </p:nvSpPr>
        <p:spPr>
          <a:xfrm>
            <a:off x="5638800" y="2394846"/>
            <a:ext cx="3124200" cy="646331"/>
          </a:xfrm>
          <a:prstGeom prst="rect">
            <a:avLst/>
          </a:prstGeom>
        </p:spPr>
        <p:txBody>
          <a:bodyPr wrap="square">
            <a:spAutoFit/>
          </a:bodyPr>
          <a:lstStyle/>
          <a:p>
            <a:pPr algn="just"/>
            <a:r>
              <a:rPr lang="en-US" dirty="0">
                <a:latin typeface="Times New Roman" pitchFamily="18" charset="0"/>
                <a:cs typeface="Times New Roman" pitchFamily="18" charset="0"/>
              </a:rPr>
              <a:t>A 3*3 neighborhood about</a:t>
            </a:r>
          </a:p>
          <a:p>
            <a:pPr algn="just"/>
            <a:r>
              <a:rPr lang="en-US" dirty="0">
                <a:latin typeface="Times New Roman" pitchFamily="18" charset="0"/>
                <a:cs typeface="Times New Roman" pitchFamily="18" charset="0"/>
              </a:rPr>
              <a:t> a point (x, y) in an image</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482E75F-AC74-4594-8D10-58B9DDCD3F13}" type="slidenum">
              <a:rPr lang="en-US"/>
              <a:pPr/>
              <a:t>70</a:t>
            </a:fld>
            <a:endParaRPr lang="en-US"/>
          </a:p>
        </p:txBody>
      </p:sp>
      <p:sp>
        <p:nvSpPr>
          <p:cNvPr id="33690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sp>
        <p:nvSpPr>
          <p:cNvPr id="336902" name="Rectangle 6"/>
          <p:cNvSpPr>
            <a:spLocks noRot="1" noChangeArrowheads="1"/>
          </p:cNvSpPr>
          <p:nvPr/>
        </p:nvSpPr>
        <p:spPr bwMode="auto">
          <a:xfrm>
            <a:off x="658813" y="1752600"/>
            <a:ext cx="7953375" cy="41148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Unsharp masking</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 Sharpen images consists of subtracting an unsharp (smoothed) version of an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image from the original image </a:t>
            </a: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e.g., printing and publishing industry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Char char="►"/>
            </a:pPr>
            <a:r>
              <a:rPr lang="en-US" dirty="0">
                <a:latin typeface="Andalus" pitchFamily="18" charset="-78"/>
                <a:cs typeface="Andalus" pitchFamily="18" charset="-78"/>
              </a:rPr>
              <a:t>Steps</a:t>
            </a:r>
          </a:p>
          <a:p>
            <a:pPr marL="342900" indent="-342900" eaLnBrk="1" hangingPunct="1">
              <a:spcBef>
                <a:spcPct val="20000"/>
              </a:spcBef>
              <a:buClr>
                <a:schemeClr val="hlink"/>
              </a:buClr>
              <a:buSzPct val="80000"/>
              <a:buFont typeface="Arial" charset="0"/>
              <a:buChar char="►"/>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1. Blur the original image</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2. Subtract the blurred image from the original </a:t>
            </a:r>
          </a:p>
          <a:p>
            <a:pPr marL="342900" indent="-342900" eaLnBrk="1" hangingPunct="1">
              <a:spcBef>
                <a:spcPct val="20000"/>
              </a:spcBef>
              <a:buClr>
                <a:schemeClr val="hlink"/>
              </a:buClr>
              <a:buSzPct val="80000"/>
              <a:buFont typeface="Arial" charset="0"/>
              <a:buNone/>
            </a:pPr>
            <a:endParaRPr lang="en-US" dirty="0">
              <a:latin typeface="Andalus" pitchFamily="18" charset="-78"/>
              <a:cs typeface="Andalus" pitchFamily="18" charset="-78"/>
            </a:endParaRPr>
          </a:p>
          <a:p>
            <a:pPr marL="342900" indent="-342900" eaLnBrk="1" hangingPunct="1">
              <a:spcBef>
                <a:spcPct val="20000"/>
              </a:spcBef>
              <a:buClr>
                <a:schemeClr val="hlink"/>
              </a:buClr>
              <a:buSzPct val="80000"/>
              <a:buFont typeface="Arial" charset="0"/>
              <a:buNone/>
            </a:pPr>
            <a:r>
              <a:rPr lang="en-US" dirty="0">
                <a:latin typeface="Andalus" pitchFamily="18" charset="-78"/>
                <a:cs typeface="Andalus" pitchFamily="18" charset="-78"/>
              </a:rPr>
              <a:t>   3. Add the mask to the original</a:t>
            </a:r>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Text Box 10"/>
          <p:cNvSpPr txBox="1">
            <a:spLocks noChangeArrowheads="1"/>
          </p:cNvSpPr>
          <p:nvPr/>
        </p:nvSpPr>
        <p:spPr bwMode="auto">
          <a:xfrm>
            <a:off x="1371601" y="939225"/>
            <a:ext cx="7543800"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200" dirty="0">
                <a:latin typeface="Andalus" pitchFamily="18" charset="-78"/>
                <a:cs typeface="Andalus" pitchFamily="18" charset="-78"/>
              </a:rPr>
              <a:t>Unsharp Masking &amp; High boost Filtering</a:t>
            </a:r>
            <a:endParaRPr lang="en-US" sz="32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6902">
                                            <p:txEl>
                                              <p:pRg st="5" end="5"/>
                                            </p:txEl>
                                          </p:spTgt>
                                        </p:tgtEl>
                                        <p:attrNameLst>
                                          <p:attrName>style.visibility</p:attrName>
                                        </p:attrNameLst>
                                      </p:cBhvr>
                                      <p:to>
                                        <p:strVal val="visible"/>
                                      </p:to>
                                    </p:set>
                                    <p:animEffect transition="in" filter="blinds(horizontal)">
                                      <p:cBhvr>
                                        <p:cTn id="7" dur="500"/>
                                        <p:tgtEl>
                                          <p:spTgt spid="336902">
                                            <p:txEl>
                                              <p:pRg st="5" end="5"/>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36902">
                                            <p:txEl>
                                              <p:pRg st="7" end="7"/>
                                            </p:txEl>
                                          </p:spTgt>
                                        </p:tgtEl>
                                        <p:attrNameLst>
                                          <p:attrName>style.visibility</p:attrName>
                                        </p:attrNameLst>
                                      </p:cBhvr>
                                      <p:to>
                                        <p:strVal val="visible"/>
                                      </p:to>
                                    </p:set>
                                    <p:animEffect transition="in" filter="blinds(horizontal)">
                                      <p:cBhvr>
                                        <p:cTn id="11" dur="500"/>
                                        <p:tgtEl>
                                          <p:spTgt spid="336902">
                                            <p:txEl>
                                              <p:pRg st="7" end="7"/>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6902">
                                            <p:txEl>
                                              <p:pRg st="9" end="9"/>
                                            </p:txEl>
                                          </p:spTgt>
                                        </p:tgtEl>
                                        <p:attrNameLst>
                                          <p:attrName>style.visibility</p:attrName>
                                        </p:attrNameLst>
                                      </p:cBhvr>
                                      <p:to>
                                        <p:strVal val="visible"/>
                                      </p:to>
                                    </p:set>
                                    <p:animEffect transition="in" filter="blinds(horizontal)">
                                      <p:cBhvr>
                                        <p:cTn id="15" dur="500"/>
                                        <p:tgtEl>
                                          <p:spTgt spid="336902">
                                            <p:txEl>
                                              <p:pRg st="9" end="9"/>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336902">
                                            <p:txEl>
                                              <p:pRg st="11" end="11"/>
                                            </p:txEl>
                                          </p:spTgt>
                                        </p:tgtEl>
                                        <p:attrNameLst>
                                          <p:attrName>style.visibility</p:attrName>
                                        </p:attrNameLst>
                                      </p:cBhvr>
                                      <p:to>
                                        <p:strVal val="visible"/>
                                      </p:to>
                                    </p:set>
                                    <p:animEffect transition="in" filter="blinds(horizontal)">
                                      <p:cBhvr>
                                        <p:cTn id="19" dur="500"/>
                                        <p:tgtEl>
                                          <p:spTgt spid="33690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01E41FE5-2AF5-4FEE-8E2A-3DA498FC93B4}" type="slidenum">
              <a:rPr lang="en-US"/>
              <a:pPr/>
              <a:t>71</a:t>
            </a:fld>
            <a:endParaRPr lang="en-US"/>
          </a:p>
        </p:txBody>
      </p:sp>
      <p:sp>
        <p:nvSpPr>
          <p:cNvPr id="33792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pSp>
        <p:nvGrpSpPr>
          <p:cNvPr id="18" name="Group 17"/>
          <p:cNvGrpSpPr/>
          <p:nvPr/>
        </p:nvGrpSpPr>
        <p:grpSpPr>
          <a:xfrm>
            <a:off x="573088" y="1890713"/>
            <a:ext cx="8086725" cy="2797174"/>
            <a:chOff x="573088" y="1890713"/>
            <a:chExt cx="8086725" cy="2797174"/>
          </a:xfrm>
        </p:grpSpPr>
        <p:graphicFrame>
          <p:nvGraphicFramePr>
            <p:cNvPr id="337927" name="Object 7"/>
            <p:cNvGraphicFramePr>
              <a:graphicFrameLocks noChangeAspect="1"/>
            </p:cNvGraphicFramePr>
            <p:nvPr/>
          </p:nvGraphicFramePr>
          <p:xfrm>
            <a:off x="573088" y="1890713"/>
            <a:ext cx="8086725" cy="2076450"/>
          </p:xfrm>
          <a:graphic>
            <a:graphicData uri="http://schemas.openxmlformats.org/presentationml/2006/ole">
              <mc:AlternateContent xmlns:mc="http://schemas.openxmlformats.org/markup-compatibility/2006">
                <mc:Choice xmlns:v="urn:schemas-microsoft-com:vml" Requires="v">
                  <p:oleObj name="Equation" r:id="rId2" imgW="3759120" imgH="965160" progId="">
                    <p:embed/>
                  </p:oleObj>
                </mc:Choice>
                <mc:Fallback>
                  <p:oleObj name="Equation" r:id="rId2" imgW="3759120" imgH="9651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890713"/>
                          <a:ext cx="8086725" cy="207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28" name="Object 8"/>
            <p:cNvGraphicFramePr>
              <a:graphicFrameLocks noChangeAspect="1"/>
            </p:cNvGraphicFramePr>
            <p:nvPr/>
          </p:nvGraphicFramePr>
          <p:xfrm>
            <a:off x="630238" y="4267200"/>
            <a:ext cx="7493000" cy="420687"/>
          </p:xfrm>
          <a:graphic>
            <a:graphicData uri="http://schemas.openxmlformats.org/presentationml/2006/ole">
              <mc:AlternateContent xmlns:mc="http://schemas.openxmlformats.org/markup-compatibility/2006">
                <mc:Choice xmlns:v="urn:schemas-microsoft-com:vml" Requires="v">
                  <p:oleObj name="Equation" r:id="rId4" imgW="3619440" imgH="203040" progId="">
                    <p:embed/>
                  </p:oleObj>
                </mc:Choice>
                <mc:Fallback>
                  <p:oleObj name="Equation" r:id="rId4" imgW="3619440" imgH="2030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38" y="4267200"/>
                          <a:ext cx="7493000"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0"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573213" y="874712"/>
            <a:ext cx="7342187" cy="584775"/>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3200" dirty="0">
                <a:latin typeface="Andalus" pitchFamily="18" charset="-78"/>
                <a:cs typeface="Andalus" pitchFamily="18" charset="-78"/>
              </a:rPr>
              <a:t>Unsharp Masking &amp; High boost Filtering</a:t>
            </a:r>
            <a:endParaRPr lang="en-US" sz="3200" dirty="0">
              <a:solidFill>
                <a:srgbClr val="000000"/>
              </a:solidFill>
              <a:latin typeface="Andalus" pitchFamily="18" charset="-78"/>
              <a:cs typeface="Andalus" pitchFamily="18" charset="-78"/>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797CA0DD-4DD4-4BDE-8C84-4729F5224C12}" type="slidenum">
              <a:rPr lang="en-US"/>
              <a:pPr/>
              <a:t>72</a:t>
            </a:fld>
            <a:endParaRPr lang="en-US"/>
          </a:p>
        </p:txBody>
      </p:sp>
      <p:sp>
        <p:nvSpPr>
          <p:cNvPr id="339972"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0"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1" name="Rectangle 10"/>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2"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3"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Text Box 10"/>
          <p:cNvSpPr txBox="1">
            <a:spLocks noChangeArrowheads="1"/>
          </p:cNvSpPr>
          <p:nvPr/>
        </p:nvSpPr>
        <p:spPr bwMode="auto">
          <a:xfrm>
            <a:off x="1371601" y="986135"/>
            <a:ext cx="7543800" cy="400110"/>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2000" b="1" dirty="0">
                <a:latin typeface="Andalus" pitchFamily="18" charset="-78"/>
                <a:cs typeface="Andalus" pitchFamily="18" charset="-78"/>
              </a:rPr>
              <a:t>Example: Unsharp Masking and High boost Filtering</a:t>
            </a:r>
            <a:endParaRPr lang="en-US" sz="2000" b="1" dirty="0">
              <a:solidFill>
                <a:srgbClr val="000000"/>
              </a:solidFill>
              <a:latin typeface="Andalus" pitchFamily="18" charset="-78"/>
              <a:cs typeface="Andalus" pitchFamily="18" charset="-78"/>
            </a:endParaRPr>
          </a:p>
        </p:txBody>
      </p:sp>
      <p:grpSp>
        <p:nvGrpSpPr>
          <p:cNvPr id="18" name="Group 17"/>
          <p:cNvGrpSpPr/>
          <p:nvPr/>
        </p:nvGrpSpPr>
        <p:grpSpPr>
          <a:xfrm>
            <a:off x="2199482" y="1600200"/>
            <a:ext cx="4745037" cy="4724400"/>
            <a:chOff x="3027363" y="1600200"/>
            <a:chExt cx="4745037" cy="4724400"/>
          </a:xfrm>
        </p:grpSpPr>
        <p:pic>
          <p:nvPicPr>
            <p:cNvPr id="339976" name="Picture 8"/>
            <p:cNvPicPr>
              <a:picLocks noChangeAspect="1" noChangeArrowheads="1"/>
            </p:cNvPicPr>
            <p:nvPr/>
          </p:nvPicPr>
          <p:blipFill>
            <a:blip r:embed="rId3"/>
            <a:srcRect/>
            <a:stretch>
              <a:fillRect/>
            </a:stretch>
          </p:blipFill>
          <p:spPr bwMode="auto">
            <a:xfrm>
              <a:off x="3027363" y="1600200"/>
              <a:ext cx="2173287" cy="4724400"/>
            </a:xfrm>
            <a:prstGeom prst="rect">
              <a:avLst/>
            </a:prstGeom>
            <a:noFill/>
            <a:ln w="9525">
              <a:noFill/>
              <a:miter lim="800000"/>
              <a:headEnd/>
              <a:tailEnd/>
            </a:ln>
            <a:effectLst/>
          </p:spPr>
        </p:pic>
        <p:grpSp>
          <p:nvGrpSpPr>
            <p:cNvPr id="17" name="Group 16"/>
            <p:cNvGrpSpPr/>
            <p:nvPr/>
          </p:nvGrpSpPr>
          <p:grpSpPr>
            <a:xfrm>
              <a:off x="5943600" y="1600200"/>
              <a:ext cx="1828800" cy="4495800"/>
              <a:chOff x="5943600" y="1600200"/>
              <a:chExt cx="1828800" cy="4495800"/>
            </a:xfrm>
          </p:grpSpPr>
          <p:pic>
            <p:nvPicPr>
              <p:cNvPr id="240641" name="Picture 1"/>
              <p:cNvPicPr>
                <a:picLocks noChangeAspect="1" noChangeArrowheads="1"/>
              </p:cNvPicPr>
              <p:nvPr/>
            </p:nvPicPr>
            <p:blipFill>
              <a:blip r:embed="rId4"/>
              <a:srcRect/>
              <a:stretch>
                <a:fillRect/>
              </a:stretch>
            </p:blipFill>
            <p:spPr bwMode="auto">
              <a:xfrm>
                <a:off x="5943600" y="1600200"/>
                <a:ext cx="304800" cy="1323975"/>
              </a:xfrm>
              <a:prstGeom prst="rect">
                <a:avLst/>
              </a:prstGeom>
              <a:noFill/>
              <a:ln w="9525">
                <a:noFill/>
                <a:miter lim="800000"/>
                <a:headEnd/>
                <a:tailEnd/>
              </a:ln>
              <a:effectLst/>
            </p:spPr>
          </p:pic>
          <p:pic>
            <p:nvPicPr>
              <p:cNvPr id="240642" name="Picture 2"/>
              <p:cNvPicPr>
                <a:picLocks noChangeAspect="1" noChangeArrowheads="1"/>
              </p:cNvPicPr>
              <p:nvPr/>
            </p:nvPicPr>
            <p:blipFill>
              <a:blip r:embed="rId5"/>
              <a:srcRect/>
              <a:stretch>
                <a:fillRect/>
              </a:stretch>
            </p:blipFill>
            <p:spPr bwMode="auto">
              <a:xfrm>
                <a:off x="5953125" y="2971800"/>
                <a:ext cx="1819275" cy="3124200"/>
              </a:xfrm>
              <a:prstGeom prst="rect">
                <a:avLst/>
              </a:prstGeom>
              <a:noFill/>
              <a:ln w="9525">
                <a:noFill/>
                <a:miter lim="800000"/>
                <a:headEnd/>
                <a:tailEnd/>
              </a:ln>
              <a:effectLst/>
            </p:spPr>
          </p:pic>
        </p:grpSp>
      </p:gr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05102ADD-A550-4ED7-8623-55D486DE7404}" type="slidenum">
              <a:rPr lang="en-US"/>
              <a:pPr/>
              <a:t>73</a:t>
            </a:fld>
            <a:endParaRPr lang="en-US"/>
          </a:p>
        </p:txBody>
      </p:sp>
      <p:sp>
        <p:nvSpPr>
          <p:cNvPr id="34099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41000" name="Object 8"/>
          <p:cNvGraphicFramePr>
            <a:graphicFrameLocks noChangeAspect="1"/>
          </p:cNvGraphicFramePr>
          <p:nvPr/>
        </p:nvGraphicFramePr>
        <p:xfrm>
          <a:off x="515938" y="1708150"/>
          <a:ext cx="8075612" cy="2940050"/>
        </p:xfrm>
        <a:graphic>
          <a:graphicData uri="http://schemas.openxmlformats.org/presentationml/2006/ole">
            <mc:AlternateContent xmlns:mc="http://schemas.openxmlformats.org/markup-compatibility/2006">
              <mc:Choice xmlns:v="urn:schemas-microsoft-com:vml" Requires="v">
                <p:oleObj name="Equation" r:id="rId2" imgW="3593880" imgH="1307880" progId="">
                  <p:embed/>
                </p:oleObj>
              </mc:Choice>
              <mc:Fallback>
                <p:oleObj name="Equation" r:id="rId2" imgW="3593880" imgH="130788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708150"/>
                        <a:ext cx="8075612"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1001" name="Object 9"/>
          <p:cNvGraphicFramePr>
            <a:graphicFrameLocks noChangeAspect="1"/>
          </p:cNvGraphicFramePr>
          <p:nvPr/>
        </p:nvGraphicFramePr>
        <p:xfrm>
          <a:off x="869950" y="4756150"/>
          <a:ext cx="7515225" cy="1331913"/>
        </p:xfrm>
        <a:graphic>
          <a:graphicData uri="http://schemas.openxmlformats.org/presentationml/2006/ole">
            <mc:AlternateContent xmlns:mc="http://schemas.openxmlformats.org/markup-compatibility/2006">
              <mc:Choice xmlns:v="urn:schemas-microsoft-com:vml" Requires="v">
                <p:oleObj name="Equation" r:id="rId4" imgW="3009600" imgH="533160" progId="">
                  <p:embed/>
                </p:oleObj>
              </mc:Choice>
              <mc:Fallback>
                <p:oleObj name="Equation" r:id="rId4" imgW="3009600" imgH="53316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950" y="4756150"/>
                        <a:ext cx="7515225" cy="1331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1002" name="Text Box 10"/>
          <p:cNvSpPr txBox="1">
            <a:spLocks noChangeArrowheads="1"/>
          </p:cNvSpPr>
          <p:nvPr/>
        </p:nvSpPr>
        <p:spPr bwMode="auto">
          <a:xfrm>
            <a:off x="285750" y="5507038"/>
            <a:ext cx="1813317" cy="400110"/>
          </a:xfrm>
          <a:prstGeom prst="rect">
            <a:avLst/>
          </a:prstGeom>
          <a:noFill/>
          <a:ln w="9525">
            <a:noFill/>
            <a:miter lim="800000"/>
            <a:headEnd/>
            <a:tailEnd/>
          </a:ln>
          <a:effectLst/>
        </p:spPr>
        <p:txBody>
          <a:bodyPr wrap="none">
            <a:spAutoFit/>
          </a:bodyPr>
          <a:lstStyle/>
          <a:p>
            <a:r>
              <a:rPr lang="en-US" sz="2000" dirty="0">
                <a:solidFill>
                  <a:srgbClr val="660033"/>
                </a:solidFill>
                <a:latin typeface="Andalus" pitchFamily="18" charset="-78"/>
                <a:cs typeface="Andalus" pitchFamily="18" charset="-78"/>
              </a:rPr>
              <a:t>Gradient Image</a:t>
            </a:r>
          </a:p>
        </p:txBody>
      </p:sp>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447801" y="874712"/>
            <a:ext cx="7467600" cy="646331"/>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3600" dirty="0">
                <a:latin typeface="Andalus" pitchFamily="18" charset="-78"/>
                <a:cs typeface="Andalus" pitchFamily="18" charset="-78"/>
              </a:rPr>
              <a:t> Gradient (First-Order Derivatives)</a:t>
            </a:r>
            <a:endParaRPr lang="en-US" sz="3600" dirty="0">
              <a:solidFill>
                <a:srgbClr val="000000"/>
              </a:solidFill>
              <a:latin typeface="Andalus" pitchFamily="18" charset="-78"/>
              <a:cs typeface="Andalus" pitchFamily="18" charset="-7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1001"/>
                                        </p:tgtEl>
                                        <p:attrNameLst>
                                          <p:attrName>style.visibility</p:attrName>
                                        </p:attrNameLst>
                                      </p:cBhvr>
                                      <p:to>
                                        <p:strVal val="visible"/>
                                      </p:to>
                                    </p:set>
                                    <p:animEffect transition="in" filter="circle(in)">
                                      <p:cBhvr>
                                        <p:cTn id="7" dur="2000"/>
                                        <p:tgtEl>
                                          <p:spTgt spid="34100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1002"/>
                                        </p:tgtEl>
                                        <p:attrNameLst>
                                          <p:attrName>style.visibility</p:attrName>
                                        </p:attrNameLst>
                                      </p:cBhvr>
                                      <p:to>
                                        <p:strVal val="visible"/>
                                      </p:to>
                                    </p:set>
                                    <p:animEffect transition="in" filter="checkerboard(across)">
                                      <p:cBhvr>
                                        <p:cTn id="1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060" name="Group 44"/>
          <p:cNvGraphicFramePr>
            <a:graphicFrameLocks noGrp="1"/>
          </p:cNvGraphicFramePr>
          <p:nvPr>
            <p:ph type="tbl" idx="1"/>
          </p:nvPr>
        </p:nvGraphicFramePr>
        <p:xfrm>
          <a:off x="501650" y="4300538"/>
          <a:ext cx="1936750" cy="1570039"/>
        </p:xfrm>
        <a:graphic>
          <a:graphicData uri="http://schemas.openxmlformats.org/drawingml/2006/table">
            <a:tbl>
              <a:tblPr/>
              <a:tblGrid>
                <a:gridCol w="646113">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2">
                  <a:extLst>
                    <a:ext uri="{9D8B030D-6E8A-4147-A177-3AD203B41FA5}">
                      <a16:colId xmlns:a16="http://schemas.microsoft.com/office/drawing/2014/main" val="20002"/>
                    </a:ext>
                  </a:extLst>
                </a:gridCol>
              </a:tblGrid>
              <a:tr h="5254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8" name="Slide Number Placeholder 5"/>
          <p:cNvSpPr>
            <a:spLocks noGrp="1"/>
          </p:cNvSpPr>
          <p:nvPr>
            <p:ph type="sldNum" sz="quarter" idx="12"/>
          </p:nvPr>
        </p:nvSpPr>
        <p:spPr/>
        <p:txBody>
          <a:bodyPr/>
          <a:lstStyle/>
          <a:p>
            <a:fld id="{B4722187-20C7-4D02-A350-75F96A19C3EB}" type="slidenum">
              <a:rPr lang="en-US"/>
              <a:pPr/>
              <a:t>74</a:t>
            </a:fld>
            <a:endParaRPr lang="en-US"/>
          </a:p>
        </p:txBody>
      </p:sp>
      <p:sp>
        <p:nvSpPr>
          <p:cNvPr id="34202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pSp>
        <p:nvGrpSpPr>
          <p:cNvPr id="2" name="Group 19"/>
          <p:cNvGrpSpPr/>
          <p:nvPr/>
        </p:nvGrpSpPr>
        <p:grpSpPr>
          <a:xfrm>
            <a:off x="869950" y="1836738"/>
            <a:ext cx="7515225" cy="2125662"/>
            <a:chOff x="869950" y="1639888"/>
            <a:chExt cx="7515225" cy="2125662"/>
          </a:xfrm>
        </p:grpSpPr>
        <p:graphicFrame>
          <p:nvGraphicFramePr>
            <p:cNvPr id="342023" name="Object 7"/>
            <p:cNvGraphicFramePr>
              <a:graphicFrameLocks noChangeAspect="1"/>
            </p:cNvGraphicFramePr>
            <p:nvPr/>
          </p:nvGraphicFramePr>
          <p:xfrm>
            <a:off x="869950" y="1639888"/>
            <a:ext cx="7515225" cy="1331912"/>
          </p:xfrm>
          <a:graphic>
            <a:graphicData uri="http://schemas.openxmlformats.org/presentationml/2006/ole">
              <mc:AlternateContent xmlns:mc="http://schemas.openxmlformats.org/markup-compatibility/2006">
                <mc:Choice xmlns:v="urn:schemas-microsoft-com:vml" Requires="v">
                  <p:oleObj name="Equation" r:id="rId2" imgW="3009600" imgH="533160" progId="">
                    <p:embed/>
                  </p:oleObj>
                </mc:Choice>
                <mc:Fallback>
                  <p:oleObj name="Equation" r:id="rId2" imgW="3009600" imgH="53316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1639888"/>
                          <a:ext cx="7515225" cy="1331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2025" name="Object 9"/>
            <p:cNvGraphicFramePr>
              <a:graphicFrameLocks noChangeAspect="1"/>
            </p:cNvGraphicFramePr>
            <p:nvPr/>
          </p:nvGraphicFramePr>
          <p:xfrm>
            <a:off x="2395538" y="3117850"/>
            <a:ext cx="3544887" cy="647700"/>
          </p:xfrm>
          <a:graphic>
            <a:graphicData uri="http://schemas.openxmlformats.org/presentationml/2006/ole">
              <mc:AlternateContent xmlns:mc="http://schemas.openxmlformats.org/markup-compatibility/2006">
                <mc:Choice xmlns:v="urn:schemas-microsoft-com:vml" Requires="v">
                  <p:oleObj name="Equation" r:id="rId4" imgW="1320480" imgH="241200" progId="">
                    <p:embed/>
                  </p:oleObj>
                </mc:Choice>
                <mc:Fallback>
                  <p:oleObj name="Equation" r:id="rId4" imgW="1320480" imgH="24120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3117850"/>
                          <a:ext cx="354488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42061" name="Object 45"/>
          <p:cNvGraphicFramePr>
            <a:graphicFrameLocks noChangeAspect="1"/>
          </p:cNvGraphicFramePr>
          <p:nvPr/>
        </p:nvGraphicFramePr>
        <p:xfrm>
          <a:off x="2689225" y="4649788"/>
          <a:ext cx="4148138" cy="533400"/>
        </p:xfrm>
        <a:graphic>
          <a:graphicData uri="http://schemas.openxmlformats.org/presentationml/2006/ole">
            <mc:AlternateContent xmlns:mc="http://schemas.openxmlformats.org/markup-compatibility/2006">
              <mc:Choice xmlns:v="urn:schemas-microsoft-com:vml" Requires="v">
                <p:oleObj name="Equation" r:id="rId6" imgW="1777680" imgH="228600" progId="">
                  <p:embed/>
                </p:oleObj>
              </mc:Choice>
              <mc:Fallback>
                <p:oleObj name="Equation" r:id="rId6" imgW="1777680" imgH="228600" progId="">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9225" y="4649788"/>
                        <a:ext cx="41481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8" descr="DIP3E_book_cover"/>
          <p:cNvPicPr>
            <a:picLocks noChangeAspect="1" noChangeArrowheads="1"/>
          </p:cNvPicPr>
          <p:nvPr/>
        </p:nvPicPr>
        <p:blipFill>
          <a:blip r:embed="rId8"/>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42060"/>
                                        </p:tgtEl>
                                        <p:attrNameLst>
                                          <p:attrName>style.visibility</p:attrName>
                                        </p:attrNameLst>
                                      </p:cBhvr>
                                      <p:to>
                                        <p:strVal val="visible"/>
                                      </p:to>
                                    </p:set>
                                    <p:animEffect transition="in" filter="diamond(in)">
                                      <p:cBhvr>
                                        <p:cTn id="7" dur="2000"/>
                                        <p:tgtEl>
                                          <p:spTgt spid="3420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2061"/>
                                        </p:tgtEl>
                                        <p:attrNameLst>
                                          <p:attrName>style.visibility</p:attrName>
                                        </p:attrNameLst>
                                      </p:cBhvr>
                                      <p:to>
                                        <p:strVal val="visible"/>
                                      </p:to>
                                    </p:set>
                                    <p:animEffect transition="in" filter="blinds(horizontal)">
                                      <p:cBhvr>
                                        <p:cTn id="12" dur="500"/>
                                        <p:tgtEl>
                                          <p:spTgt spid="34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6142" name="Group 30"/>
          <p:cNvGraphicFramePr>
            <a:graphicFrameLocks noGrp="1"/>
          </p:cNvGraphicFramePr>
          <p:nvPr>
            <p:ph type="tbl" idx="1"/>
          </p:nvPr>
        </p:nvGraphicFramePr>
        <p:xfrm>
          <a:off x="228600" y="3466464"/>
          <a:ext cx="1936750" cy="1562736"/>
        </p:xfrm>
        <a:graphic>
          <a:graphicData uri="http://schemas.openxmlformats.org/drawingml/2006/table">
            <a:tbl>
              <a:tblPr/>
              <a:tblGrid>
                <a:gridCol w="646112">
                  <a:extLst>
                    <a:ext uri="{9D8B030D-6E8A-4147-A177-3AD203B41FA5}">
                      <a16:colId xmlns:a16="http://schemas.microsoft.com/office/drawing/2014/main" val="20000"/>
                    </a:ext>
                  </a:extLst>
                </a:gridCol>
                <a:gridCol w="644525">
                  <a:extLst>
                    <a:ext uri="{9D8B030D-6E8A-4147-A177-3AD203B41FA5}">
                      <a16:colId xmlns:a16="http://schemas.microsoft.com/office/drawing/2014/main" val="20001"/>
                    </a:ext>
                  </a:extLst>
                </a:gridCol>
                <a:gridCol w="646113">
                  <a:extLst>
                    <a:ext uri="{9D8B030D-6E8A-4147-A177-3AD203B41FA5}">
                      <a16:colId xmlns:a16="http://schemas.microsoft.com/office/drawing/2014/main" val="20002"/>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a:ln>
                            <a:noFill/>
                          </a:ln>
                          <a:solidFill>
                            <a:schemeClr val="tx1"/>
                          </a:solidFill>
                          <a:effectLst>
                            <a:outerShdw blurRad="38100" dist="38100" dir="2700000" algn="tl">
                              <a:srgbClr val="C0C0C0"/>
                            </a:outerShdw>
                          </a:effectLst>
                          <a:latin typeface="Tahoma"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charset="0"/>
                        <a:buNone/>
                        <a:tabLst/>
                      </a:pPr>
                      <a:r>
                        <a:rPr kumimoji="0" lang="en-US" sz="2800" b="0" i="0" u="none" strike="noStrike" cap="none" normalizeH="0" baseline="0" dirty="0">
                          <a:ln>
                            <a:noFill/>
                          </a:ln>
                          <a:solidFill>
                            <a:schemeClr val="tx1"/>
                          </a:solidFill>
                          <a:effectLst>
                            <a:outerShdw blurRad="38100" dist="38100" dir="2700000" algn="tl">
                              <a:srgbClr val="C0C0C0"/>
                            </a:outerShdw>
                          </a:effectLst>
                          <a:latin typeface="Tahoma" pitchFamily="34" charset="0"/>
                        </a:rPr>
                        <a:t>z</a:t>
                      </a:r>
                      <a:r>
                        <a:rPr kumimoji="0" lang="en-US" sz="2800" b="0" i="0" u="none" strike="noStrike" cap="none" normalizeH="0" baseline="-25000" dirty="0">
                          <a:ln>
                            <a:noFill/>
                          </a:ln>
                          <a:solidFill>
                            <a:schemeClr val="tx1"/>
                          </a:solidFill>
                          <a:effectLst>
                            <a:outerShdw blurRad="38100" dist="38100" dir="2700000" algn="tl">
                              <a:srgbClr val="C0C0C0"/>
                            </a:outerShdw>
                          </a:effectLst>
                          <a:latin typeface="Tahoma"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 name="Slide Number Placeholder 5"/>
          <p:cNvSpPr>
            <a:spLocks noGrp="1"/>
          </p:cNvSpPr>
          <p:nvPr>
            <p:ph type="sldNum" sz="quarter" idx="12"/>
          </p:nvPr>
        </p:nvSpPr>
        <p:spPr/>
        <p:txBody>
          <a:bodyPr/>
          <a:lstStyle/>
          <a:p>
            <a:fld id="{F6D2EE85-C07E-46D9-AF6D-8806F12B527D}" type="slidenum">
              <a:rPr lang="en-US"/>
              <a:pPr/>
              <a:t>75</a:t>
            </a:fld>
            <a:endParaRPr lang="en-US"/>
          </a:p>
        </p:txBody>
      </p:sp>
      <p:sp>
        <p:nvSpPr>
          <p:cNvPr id="346116"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graphicFrame>
        <p:nvGraphicFramePr>
          <p:cNvPr id="346138" name="Object 26"/>
          <p:cNvGraphicFramePr>
            <a:graphicFrameLocks noChangeAspect="1"/>
          </p:cNvGraphicFramePr>
          <p:nvPr/>
        </p:nvGraphicFramePr>
        <p:xfrm>
          <a:off x="1684338" y="1835150"/>
          <a:ext cx="4887912" cy="1006475"/>
        </p:xfrm>
        <a:graphic>
          <a:graphicData uri="http://schemas.openxmlformats.org/presentationml/2006/ole">
            <mc:AlternateContent xmlns:mc="http://schemas.openxmlformats.org/markup-compatibility/2006">
              <mc:Choice xmlns:v="urn:schemas-microsoft-com:vml" Requires="v">
                <p:oleObj name="Equation" r:id="rId2" imgW="2095200" imgH="431640" progId="">
                  <p:embed/>
                </p:oleObj>
              </mc:Choice>
              <mc:Fallback>
                <p:oleObj name="Equation" r:id="rId2" imgW="2095200" imgH="431640"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35150"/>
                        <a:ext cx="4887912"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39" name="Object 27"/>
          <p:cNvGraphicFramePr>
            <a:graphicFrameLocks noChangeAspect="1"/>
          </p:cNvGraphicFramePr>
          <p:nvPr/>
        </p:nvGraphicFramePr>
        <p:xfrm>
          <a:off x="2922588" y="3786188"/>
          <a:ext cx="5486400" cy="1371600"/>
        </p:xfrm>
        <a:graphic>
          <a:graphicData uri="http://schemas.openxmlformats.org/presentationml/2006/ole">
            <mc:AlternateContent xmlns:mc="http://schemas.openxmlformats.org/markup-compatibility/2006">
              <mc:Choice xmlns:v="urn:schemas-microsoft-com:vml" Requires="v">
                <p:oleObj name="Equation" r:id="rId4" imgW="2692080" imgH="672840" progId="">
                  <p:embed/>
                </p:oleObj>
              </mc:Choice>
              <mc:Fallback>
                <p:oleObj name="Equation" r:id="rId4" imgW="2692080" imgH="67284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2588" y="3786188"/>
                        <a:ext cx="5486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descr="DIP3E_book_cover"/>
          <p:cNvPicPr>
            <a:picLocks noChangeAspect="1" noChangeArrowheads="1"/>
          </p:cNvPicPr>
          <p:nvPr/>
        </p:nvPicPr>
        <p:blipFill>
          <a:blip r:embed="rId6"/>
          <a:srcRect/>
          <a:stretch>
            <a:fillRect/>
          </a:stretch>
        </p:blipFill>
        <p:spPr bwMode="auto">
          <a:xfrm>
            <a:off x="153988" y="139700"/>
            <a:ext cx="1262062" cy="1462088"/>
          </a:xfrm>
          <a:prstGeom prst="rect">
            <a:avLst/>
          </a:prstGeom>
          <a:noFill/>
          <a:ln w="9525">
            <a:noFill/>
            <a:miter lim="800000"/>
            <a:headEnd/>
            <a:tailEnd/>
          </a:ln>
        </p:spPr>
      </p:pic>
      <p:sp>
        <p:nvSpPr>
          <p:cNvPr id="12" name="Rectangle 11"/>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3"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4"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6138"/>
                                        </p:tgtEl>
                                        <p:attrNameLst>
                                          <p:attrName>style.visibility</p:attrName>
                                        </p:attrNameLst>
                                      </p:cBhvr>
                                      <p:to>
                                        <p:strVal val="visible"/>
                                      </p:to>
                                    </p:set>
                                    <p:animEffect transition="in" filter="blinds(horizontal)">
                                      <p:cBhvr>
                                        <p:cTn id="7" dur="500"/>
                                        <p:tgtEl>
                                          <p:spTgt spid="3461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46139"/>
                                        </p:tgtEl>
                                        <p:attrNameLst>
                                          <p:attrName>style.visibility</p:attrName>
                                        </p:attrNameLst>
                                      </p:cBhvr>
                                      <p:to>
                                        <p:strVal val="visible"/>
                                      </p:to>
                                    </p:set>
                                    <p:animEffect transition="in" filter="checkerboard(across)">
                                      <p:cBhvr>
                                        <p:cTn id="12" dur="500"/>
                                        <p:tgtEl>
                                          <p:spTgt spid="346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EDA27408-44EC-41A3-826D-98C471ECE2AC}" type="slidenum">
              <a:rPr lang="en-US"/>
              <a:pPr/>
              <a:t>76</a:t>
            </a:fld>
            <a:endParaRPr lang="en-US"/>
          </a:p>
        </p:txBody>
      </p:sp>
      <p:sp>
        <p:nvSpPr>
          <p:cNvPr id="347140"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2"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3" name="Rectangle 1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1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16"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Contd…</a:t>
            </a:r>
          </a:p>
        </p:txBody>
      </p:sp>
      <p:grpSp>
        <p:nvGrpSpPr>
          <p:cNvPr id="2" name="Group 19"/>
          <p:cNvGrpSpPr/>
          <p:nvPr/>
        </p:nvGrpSpPr>
        <p:grpSpPr>
          <a:xfrm>
            <a:off x="881063" y="1752600"/>
            <a:ext cx="7381875" cy="4503429"/>
            <a:chOff x="533400" y="1752600"/>
            <a:chExt cx="7381875" cy="4503429"/>
          </a:xfrm>
        </p:grpSpPr>
        <p:grpSp>
          <p:nvGrpSpPr>
            <p:cNvPr id="3" name="Group 28"/>
            <p:cNvGrpSpPr>
              <a:grpSpLocks noChangeAspect="1"/>
            </p:cNvGrpSpPr>
            <p:nvPr/>
          </p:nvGrpSpPr>
          <p:grpSpPr bwMode="auto">
            <a:xfrm>
              <a:off x="533400" y="1752600"/>
              <a:ext cx="5562600" cy="4503429"/>
              <a:chOff x="2002" y="1118"/>
              <a:chExt cx="1752" cy="2323"/>
            </a:xfrm>
          </p:grpSpPr>
          <p:sp>
            <p:nvSpPr>
              <p:cNvPr id="347165" name="AutoShape 29"/>
              <p:cNvSpPr>
                <a:spLocks noChangeAspect="1" noChangeArrowheads="1" noTextEdit="1"/>
              </p:cNvSpPr>
              <p:nvPr/>
            </p:nvSpPr>
            <p:spPr bwMode="auto">
              <a:xfrm>
                <a:off x="2002" y="1118"/>
                <a:ext cx="1752" cy="2323"/>
              </a:xfrm>
              <a:prstGeom prst="rect">
                <a:avLst/>
              </a:prstGeom>
              <a:noFill/>
              <a:ln w="9525">
                <a:noFill/>
                <a:miter lim="800000"/>
                <a:headEnd/>
                <a:tailEnd/>
              </a:ln>
            </p:spPr>
            <p:txBody>
              <a:bodyPr/>
              <a:lstStyle/>
              <a:p>
                <a:endParaRPr lang="en-US"/>
              </a:p>
            </p:txBody>
          </p:sp>
          <p:pic>
            <p:nvPicPr>
              <p:cNvPr id="347166" name="Picture 30"/>
              <p:cNvPicPr>
                <a:picLocks noChangeAspect="1" noChangeArrowheads="1"/>
              </p:cNvPicPr>
              <p:nvPr/>
            </p:nvPicPr>
            <p:blipFill>
              <a:blip r:embed="rId3"/>
              <a:srcRect/>
              <a:stretch>
                <a:fillRect/>
              </a:stretch>
            </p:blipFill>
            <p:spPr bwMode="auto">
              <a:xfrm>
                <a:off x="2002" y="1118"/>
                <a:ext cx="1755" cy="2326"/>
              </a:xfrm>
              <a:prstGeom prst="rect">
                <a:avLst/>
              </a:prstGeom>
              <a:noFill/>
              <a:ln w="9525">
                <a:noFill/>
                <a:miter lim="800000"/>
                <a:headEnd/>
                <a:tailEnd/>
              </a:ln>
            </p:spPr>
          </p:pic>
        </p:grpSp>
        <p:grpSp>
          <p:nvGrpSpPr>
            <p:cNvPr id="4" name="Group 18"/>
            <p:cNvGrpSpPr/>
            <p:nvPr/>
          </p:nvGrpSpPr>
          <p:grpSpPr>
            <a:xfrm>
              <a:off x="6324600" y="1828800"/>
              <a:ext cx="1590675" cy="3514725"/>
              <a:chOff x="6324600" y="1828800"/>
              <a:chExt cx="1590675" cy="3514725"/>
            </a:xfrm>
          </p:grpSpPr>
          <p:pic>
            <p:nvPicPr>
              <p:cNvPr id="245762" name="Picture 2"/>
              <p:cNvPicPr>
                <a:picLocks noChangeAspect="1" noChangeArrowheads="1"/>
              </p:cNvPicPr>
              <p:nvPr/>
            </p:nvPicPr>
            <p:blipFill>
              <a:blip r:embed="rId4"/>
              <a:srcRect/>
              <a:stretch>
                <a:fillRect/>
              </a:stretch>
            </p:blipFill>
            <p:spPr bwMode="auto">
              <a:xfrm>
                <a:off x="6324600" y="1828800"/>
                <a:ext cx="447675" cy="619125"/>
              </a:xfrm>
              <a:prstGeom prst="rect">
                <a:avLst/>
              </a:prstGeom>
              <a:noFill/>
              <a:ln w="9525">
                <a:noFill/>
                <a:miter lim="800000"/>
                <a:headEnd/>
                <a:tailEnd/>
              </a:ln>
              <a:effectLst/>
            </p:spPr>
          </p:pic>
          <p:pic>
            <p:nvPicPr>
              <p:cNvPr id="245763" name="Picture 3"/>
              <p:cNvPicPr>
                <a:picLocks noChangeAspect="1" noChangeArrowheads="1"/>
              </p:cNvPicPr>
              <p:nvPr/>
            </p:nvPicPr>
            <p:blipFill>
              <a:blip r:embed="rId5"/>
              <a:srcRect/>
              <a:stretch>
                <a:fillRect/>
              </a:stretch>
            </p:blipFill>
            <p:spPr bwMode="auto">
              <a:xfrm>
                <a:off x="6324600" y="2514600"/>
                <a:ext cx="1590675" cy="2828925"/>
              </a:xfrm>
              <a:prstGeom prst="rect">
                <a:avLst/>
              </a:prstGeom>
              <a:noFill/>
              <a:ln w="9525">
                <a:noFill/>
                <a:miter lim="800000"/>
                <a:headEnd/>
                <a:tailEnd/>
              </a:ln>
              <a:effectLst/>
            </p:spPr>
          </p:pic>
        </p:gr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5B4AC0AD-E59E-454F-BEE8-97EF3CEE5621}" type="slidenum">
              <a:rPr lang="en-US"/>
              <a:pPr/>
              <a:t>77</a:t>
            </a:fld>
            <a:endParaRPr lang="en-US"/>
          </a:p>
        </p:txBody>
      </p:sp>
      <p:sp>
        <p:nvSpPr>
          <p:cNvPr id="34816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9" name="Rectangle 1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pic>
        <p:nvPicPr>
          <p:cNvPr id="8" name="Picture 7">
            <a:extLst>
              <a:ext uri="{FF2B5EF4-FFF2-40B4-BE49-F238E27FC236}">
                <a16:creationId xmlns:a16="http://schemas.microsoft.com/office/drawing/2014/main" id="{33B0EF67-952E-DB5D-CD64-669EC45BA784}"/>
              </a:ext>
            </a:extLst>
          </p:cNvPr>
          <p:cNvPicPr>
            <a:picLocks noChangeAspect="1"/>
          </p:cNvPicPr>
          <p:nvPr/>
        </p:nvPicPr>
        <p:blipFill>
          <a:blip r:embed="rId3"/>
          <a:stretch>
            <a:fillRect/>
          </a:stretch>
        </p:blipFill>
        <p:spPr>
          <a:xfrm>
            <a:off x="1416050" y="1601788"/>
            <a:ext cx="6889151" cy="4189412"/>
          </a:xfrm>
          <a:prstGeom prst="rect">
            <a:avLst/>
          </a:prstGeom>
        </p:spPr>
      </p:pic>
    </p:spTree>
    <p:extLst>
      <p:ext uri="{BB962C8B-B14F-4D97-AF65-F5344CB8AC3E}">
        <p14:creationId xmlns:p14="http://schemas.microsoft.com/office/powerpoint/2010/main" val="89957227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5B4AC0AD-E59E-454F-BEE8-97EF3CEE5621}" type="slidenum">
              <a:rPr lang="en-US"/>
              <a:pPr/>
              <a:t>78</a:t>
            </a:fld>
            <a:endParaRPr lang="en-US"/>
          </a:p>
        </p:txBody>
      </p:sp>
      <p:sp>
        <p:nvSpPr>
          <p:cNvPr id="34816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9" name="Rectangle 1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2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2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2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Example: Sobel Operator</a:t>
            </a:r>
          </a:p>
        </p:txBody>
      </p:sp>
      <p:grpSp>
        <p:nvGrpSpPr>
          <p:cNvPr id="2" name="Group 26"/>
          <p:cNvGrpSpPr/>
          <p:nvPr/>
        </p:nvGrpSpPr>
        <p:grpSpPr>
          <a:xfrm>
            <a:off x="381001" y="1752600"/>
            <a:ext cx="8381999" cy="4667250"/>
            <a:chOff x="381001" y="1752600"/>
            <a:chExt cx="8381999" cy="4667250"/>
          </a:xfrm>
        </p:grpSpPr>
        <p:grpSp>
          <p:nvGrpSpPr>
            <p:cNvPr id="3" name="Group 23"/>
            <p:cNvGrpSpPr/>
            <p:nvPr/>
          </p:nvGrpSpPr>
          <p:grpSpPr>
            <a:xfrm>
              <a:off x="381001" y="1752600"/>
              <a:ext cx="8381999" cy="3505200"/>
              <a:chOff x="312738" y="2257425"/>
              <a:chExt cx="8440737" cy="4173538"/>
            </a:xfrm>
          </p:grpSpPr>
          <p:pic>
            <p:nvPicPr>
              <p:cNvPr id="348170" name="Picture 10"/>
              <p:cNvPicPr>
                <a:picLocks noChangeAspect="1" noChangeArrowheads="1"/>
              </p:cNvPicPr>
              <p:nvPr/>
            </p:nvPicPr>
            <p:blipFill>
              <a:blip r:embed="rId3"/>
              <a:srcRect/>
              <a:stretch>
                <a:fillRect/>
              </a:stretch>
            </p:blipFill>
            <p:spPr bwMode="auto">
              <a:xfrm>
                <a:off x="312738" y="2257425"/>
                <a:ext cx="8440737" cy="4173538"/>
              </a:xfrm>
              <a:prstGeom prst="rect">
                <a:avLst/>
              </a:prstGeom>
              <a:noFill/>
              <a:ln w="9525">
                <a:noFill/>
                <a:miter lim="800000"/>
                <a:headEnd/>
                <a:tailEnd/>
              </a:ln>
              <a:effectLst/>
            </p:spPr>
          </p:pic>
          <p:sp>
            <p:nvSpPr>
              <p:cNvPr id="348176" name="Oval 16"/>
              <p:cNvSpPr>
                <a:spLocks noChangeArrowheads="1"/>
              </p:cNvSpPr>
              <p:nvPr/>
            </p:nvSpPr>
            <p:spPr bwMode="auto">
              <a:xfrm>
                <a:off x="3556000" y="5197475"/>
                <a:ext cx="550863" cy="581025"/>
              </a:xfrm>
              <a:prstGeom prst="ellipse">
                <a:avLst/>
              </a:prstGeom>
              <a:noFill/>
              <a:ln w="22225">
                <a:solidFill>
                  <a:srgbClr val="FFCC00"/>
                </a:solidFill>
                <a:prstDash val="sysDot"/>
                <a:round/>
                <a:headEnd/>
                <a:tailEnd/>
              </a:ln>
              <a:effectLst/>
            </p:spPr>
            <p:txBody>
              <a:bodyPr wrap="none" anchor="ctr"/>
              <a:lstStyle/>
              <a:p>
                <a:endParaRPr lang="en-US"/>
              </a:p>
            </p:txBody>
          </p:sp>
          <p:sp>
            <p:nvSpPr>
              <p:cNvPr id="348177" name="Oval 17"/>
              <p:cNvSpPr>
                <a:spLocks noChangeArrowheads="1"/>
              </p:cNvSpPr>
              <p:nvPr/>
            </p:nvSpPr>
            <p:spPr bwMode="auto">
              <a:xfrm>
                <a:off x="2968625" y="5668963"/>
                <a:ext cx="550863" cy="581025"/>
              </a:xfrm>
              <a:prstGeom prst="ellipse">
                <a:avLst/>
              </a:prstGeom>
              <a:noFill/>
              <a:ln w="22225">
                <a:solidFill>
                  <a:srgbClr val="FFCC00"/>
                </a:solidFill>
                <a:prstDash val="sysDot"/>
                <a:round/>
                <a:headEnd/>
                <a:tailEnd/>
              </a:ln>
              <a:effectLst/>
            </p:spPr>
            <p:txBody>
              <a:bodyPr wrap="none" anchor="ctr"/>
              <a:lstStyle/>
              <a:p>
                <a:endParaRPr lang="en-US"/>
              </a:p>
            </p:txBody>
          </p:sp>
          <p:sp>
            <p:nvSpPr>
              <p:cNvPr id="348178" name="Oval 18"/>
              <p:cNvSpPr>
                <a:spLocks noChangeArrowheads="1"/>
              </p:cNvSpPr>
              <p:nvPr/>
            </p:nvSpPr>
            <p:spPr bwMode="auto">
              <a:xfrm>
                <a:off x="7837488" y="5249863"/>
                <a:ext cx="550862" cy="581025"/>
              </a:xfrm>
              <a:prstGeom prst="ellipse">
                <a:avLst/>
              </a:prstGeom>
              <a:noFill/>
              <a:ln w="22225">
                <a:solidFill>
                  <a:srgbClr val="FFFF00"/>
                </a:solidFill>
                <a:prstDash val="sysDot"/>
                <a:round/>
                <a:headEnd/>
                <a:tailEnd/>
              </a:ln>
              <a:effectLst/>
            </p:spPr>
            <p:txBody>
              <a:bodyPr wrap="none" anchor="ctr"/>
              <a:lstStyle/>
              <a:p>
                <a:endParaRPr lang="en-US"/>
              </a:p>
            </p:txBody>
          </p:sp>
          <p:sp>
            <p:nvSpPr>
              <p:cNvPr id="348179" name="Oval 19"/>
              <p:cNvSpPr>
                <a:spLocks noChangeArrowheads="1"/>
              </p:cNvSpPr>
              <p:nvPr/>
            </p:nvSpPr>
            <p:spPr bwMode="auto">
              <a:xfrm>
                <a:off x="7250113" y="5721350"/>
                <a:ext cx="550862" cy="581025"/>
              </a:xfrm>
              <a:prstGeom prst="ellipse">
                <a:avLst/>
              </a:prstGeom>
              <a:noFill/>
              <a:ln w="22225">
                <a:solidFill>
                  <a:srgbClr val="FFFF00"/>
                </a:solidFill>
                <a:prstDash val="sysDot"/>
                <a:round/>
                <a:headEnd/>
                <a:tailEnd/>
              </a:ln>
              <a:effectLst/>
            </p:spPr>
            <p:txBody>
              <a:bodyPr wrap="none" anchor="ctr"/>
              <a:lstStyle/>
              <a:p>
                <a:endParaRPr lang="en-US"/>
              </a:p>
            </p:txBody>
          </p:sp>
        </p:grpSp>
        <p:grpSp>
          <p:nvGrpSpPr>
            <p:cNvPr id="4" name="Group 25"/>
            <p:cNvGrpSpPr/>
            <p:nvPr/>
          </p:nvGrpSpPr>
          <p:grpSpPr>
            <a:xfrm>
              <a:off x="762000" y="5334000"/>
              <a:ext cx="1809750" cy="1085850"/>
              <a:chOff x="762000" y="5334000"/>
              <a:chExt cx="1809750" cy="1085850"/>
            </a:xfrm>
          </p:grpSpPr>
          <p:pic>
            <p:nvPicPr>
              <p:cNvPr id="246786" name="Picture 2"/>
              <p:cNvPicPr>
                <a:picLocks noChangeAspect="1" noChangeArrowheads="1"/>
              </p:cNvPicPr>
              <p:nvPr/>
            </p:nvPicPr>
            <p:blipFill>
              <a:blip r:embed="rId4"/>
              <a:srcRect/>
              <a:stretch>
                <a:fillRect/>
              </a:stretch>
            </p:blipFill>
            <p:spPr bwMode="auto">
              <a:xfrm>
                <a:off x="762000" y="5334000"/>
                <a:ext cx="414337" cy="201856"/>
              </a:xfrm>
              <a:prstGeom prst="rect">
                <a:avLst/>
              </a:prstGeom>
              <a:noFill/>
              <a:ln w="9525">
                <a:noFill/>
                <a:miter lim="800000"/>
                <a:headEnd/>
                <a:tailEnd/>
              </a:ln>
              <a:effectLst/>
            </p:spPr>
          </p:pic>
          <p:pic>
            <p:nvPicPr>
              <p:cNvPr id="246787" name="Picture 3"/>
              <p:cNvPicPr>
                <a:picLocks noChangeAspect="1" noChangeArrowheads="1"/>
              </p:cNvPicPr>
              <p:nvPr/>
            </p:nvPicPr>
            <p:blipFill>
              <a:blip r:embed="rId5"/>
              <a:srcRect/>
              <a:stretch>
                <a:fillRect/>
              </a:stretch>
            </p:blipFill>
            <p:spPr bwMode="auto">
              <a:xfrm>
                <a:off x="1219200" y="5334000"/>
                <a:ext cx="1352550" cy="1085850"/>
              </a:xfrm>
              <a:prstGeom prst="rect">
                <a:avLst/>
              </a:prstGeom>
              <a:noFill/>
              <a:ln w="9525">
                <a:noFill/>
                <a:miter lim="800000"/>
                <a:headEnd/>
                <a:tailEnd/>
              </a:ln>
              <a:effectLst/>
            </p:spPr>
          </p:pic>
        </p:gr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5B4AC0AD-E59E-454F-BEE8-97EF3CEE5621}" type="slidenum">
              <a:rPr lang="en-US"/>
              <a:pPr/>
              <a:t>79</a:t>
            </a:fld>
            <a:endParaRPr lang="en-US"/>
          </a:p>
        </p:txBody>
      </p:sp>
      <p:sp>
        <p:nvSpPr>
          <p:cNvPr id="348164" name="Text Box 4"/>
          <p:cNvSpPr txBox="1">
            <a:spLocks noChangeArrowheads="1"/>
          </p:cNvSpPr>
          <p:nvPr/>
        </p:nvSpPr>
        <p:spPr bwMode="auto">
          <a:xfrm>
            <a:off x="647700" y="3630613"/>
            <a:ext cx="184150" cy="366712"/>
          </a:xfrm>
          <a:prstGeom prst="rect">
            <a:avLst/>
          </a:prstGeom>
          <a:noFill/>
          <a:ln w="9525">
            <a:noFill/>
            <a:miter lim="800000"/>
            <a:headEnd/>
            <a:tailEnd/>
          </a:ln>
          <a:effectLst/>
        </p:spPr>
        <p:txBody>
          <a:bodyPr wrap="none">
            <a:spAutoFit/>
          </a:bodyPr>
          <a:lstStyle/>
          <a:p>
            <a:endParaRPr lang="en-US"/>
          </a:p>
        </p:txBody>
      </p:sp>
      <p:pic>
        <p:nvPicPr>
          <p:cNvPr id="18"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9" name="Rectangle 18"/>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20"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a:p>
        </p:txBody>
      </p:sp>
      <p:sp>
        <p:nvSpPr>
          <p:cNvPr id="21"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a:p>
        </p:txBody>
      </p:sp>
      <p:sp>
        <p:nvSpPr>
          <p:cNvPr id="22"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Example: Sobel Operator</a:t>
            </a:r>
          </a:p>
        </p:txBody>
      </p:sp>
      <p:pic>
        <p:nvPicPr>
          <p:cNvPr id="4" name="Picture 3">
            <a:extLst>
              <a:ext uri="{FF2B5EF4-FFF2-40B4-BE49-F238E27FC236}">
                <a16:creationId xmlns:a16="http://schemas.microsoft.com/office/drawing/2014/main" id="{CC394C4D-EA98-6226-5711-574853B50181}"/>
              </a:ext>
            </a:extLst>
          </p:cNvPr>
          <p:cNvPicPr>
            <a:picLocks noChangeAspect="1"/>
          </p:cNvPicPr>
          <p:nvPr/>
        </p:nvPicPr>
        <p:blipFill>
          <a:blip r:embed="rId3"/>
          <a:stretch>
            <a:fillRect/>
          </a:stretch>
        </p:blipFill>
        <p:spPr>
          <a:xfrm>
            <a:off x="831850" y="1638299"/>
            <a:ext cx="7778750" cy="2857502"/>
          </a:xfrm>
          <a:prstGeom prst="rect">
            <a:avLst/>
          </a:prstGeom>
        </p:spPr>
      </p:pic>
      <p:pic>
        <p:nvPicPr>
          <p:cNvPr id="6" name="Picture 5">
            <a:extLst>
              <a:ext uri="{FF2B5EF4-FFF2-40B4-BE49-F238E27FC236}">
                <a16:creationId xmlns:a16="http://schemas.microsoft.com/office/drawing/2014/main" id="{AB0C7B13-EF66-FBBF-27B2-3FE628A926C2}"/>
              </a:ext>
            </a:extLst>
          </p:cNvPr>
          <p:cNvPicPr>
            <a:picLocks noChangeAspect="1"/>
          </p:cNvPicPr>
          <p:nvPr/>
        </p:nvPicPr>
        <p:blipFill>
          <a:blip r:embed="rId4"/>
          <a:stretch>
            <a:fillRect/>
          </a:stretch>
        </p:blipFill>
        <p:spPr>
          <a:xfrm>
            <a:off x="2371616" y="4495800"/>
            <a:ext cx="4486384" cy="2098987"/>
          </a:xfrm>
          <a:prstGeom prst="rect">
            <a:avLst/>
          </a:prstGeom>
        </p:spPr>
      </p:pic>
    </p:spTree>
    <p:extLst>
      <p:ext uri="{BB962C8B-B14F-4D97-AF65-F5344CB8AC3E}">
        <p14:creationId xmlns:p14="http://schemas.microsoft.com/office/powerpoint/2010/main" val="11181011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056E28F4-AE20-441C-8340-492C3F32AD5F}" type="slidenum">
              <a:rPr lang="en-US"/>
              <a:pPr/>
              <a:t>8</a:t>
            </a:fld>
            <a:endParaRPr lang="en-US" dirty="0"/>
          </a:p>
        </p:txBody>
      </p:sp>
      <p:pic>
        <p:nvPicPr>
          <p:cNvPr id="9" name="Picture 8" descr="DIP3E_book_cover"/>
          <p:cNvPicPr>
            <a:picLocks noChangeAspect="1" noChangeArrowheads="1"/>
          </p:cNvPicPr>
          <p:nvPr/>
        </p:nvPicPr>
        <p:blipFill>
          <a:blip r:embed="rId2"/>
          <a:srcRect/>
          <a:stretch>
            <a:fillRect/>
          </a:stretch>
        </p:blipFill>
        <p:spPr bwMode="auto">
          <a:xfrm>
            <a:off x="153988" y="139700"/>
            <a:ext cx="1262062" cy="1462088"/>
          </a:xfrm>
          <a:prstGeom prst="rect">
            <a:avLst/>
          </a:prstGeom>
          <a:noFill/>
          <a:ln w="9525">
            <a:noFill/>
            <a:miter lim="800000"/>
            <a:headEnd/>
            <a:tailEnd/>
          </a:ln>
        </p:spPr>
      </p:pic>
      <p:sp>
        <p:nvSpPr>
          <p:cNvPr id="10" name="Rectangle 9"/>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11"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2"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13" name="Text Box 10"/>
          <p:cNvSpPr txBox="1">
            <a:spLocks noChangeArrowheads="1"/>
          </p:cNvSpPr>
          <p:nvPr/>
        </p:nvSpPr>
        <p:spPr bwMode="auto">
          <a:xfrm>
            <a:off x="1573213" y="874712"/>
            <a:ext cx="59959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defRPr/>
            </a:pPr>
            <a:r>
              <a:rPr lang="en-US" sz="4000" dirty="0">
                <a:solidFill>
                  <a:srgbClr val="000000"/>
                </a:solidFill>
                <a:latin typeface="Andalus" pitchFamily="18" charset="-78"/>
                <a:cs typeface="Andalus" pitchFamily="18" charset="-78"/>
              </a:rPr>
              <a:t>Contd…</a:t>
            </a:r>
          </a:p>
        </p:txBody>
      </p:sp>
      <p:grpSp>
        <p:nvGrpSpPr>
          <p:cNvPr id="20" name="Group 19"/>
          <p:cNvGrpSpPr/>
          <p:nvPr/>
        </p:nvGrpSpPr>
        <p:grpSpPr>
          <a:xfrm>
            <a:off x="522885" y="1905000"/>
            <a:ext cx="8098231" cy="3886200"/>
            <a:chOff x="420929" y="1905000"/>
            <a:chExt cx="8098231" cy="3886200"/>
          </a:xfrm>
        </p:grpSpPr>
        <p:pic>
          <p:nvPicPr>
            <p:cNvPr id="239621" name="Picture 5"/>
            <p:cNvPicPr>
              <a:picLocks noChangeAspect="1" noChangeArrowheads="1"/>
            </p:cNvPicPr>
            <p:nvPr/>
          </p:nvPicPr>
          <p:blipFill>
            <a:blip r:embed="rId3"/>
            <a:srcRect/>
            <a:stretch>
              <a:fillRect/>
            </a:stretch>
          </p:blipFill>
          <p:spPr bwMode="auto">
            <a:xfrm>
              <a:off x="420929" y="1905000"/>
              <a:ext cx="6773177" cy="3886200"/>
            </a:xfrm>
            <a:prstGeom prst="rect">
              <a:avLst/>
            </a:prstGeom>
            <a:noFill/>
            <a:ln w="9525">
              <a:noFill/>
              <a:miter lim="800000"/>
              <a:headEnd/>
              <a:tailEnd/>
            </a:ln>
            <a:effectLst/>
          </p:spPr>
        </p:pic>
        <p:grpSp>
          <p:nvGrpSpPr>
            <p:cNvPr id="19" name="Group 18"/>
            <p:cNvGrpSpPr/>
            <p:nvPr/>
          </p:nvGrpSpPr>
          <p:grpSpPr>
            <a:xfrm>
              <a:off x="7239000" y="2514600"/>
              <a:ext cx="1280160" cy="1463040"/>
              <a:chOff x="7239000" y="2514600"/>
              <a:chExt cx="800100" cy="1181100"/>
            </a:xfrm>
          </p:grpSpPr>
          <p:pic>
            <p:nvPicPr>
              <p:cNvPr id="114691" name="Picture 3"/>
              <p:cNvPicPr>
                <a:picLocks noChangeAspect="1" noChangeArrowheads="1"/>
              </p:cNvPicPr>
              <p:nvPr/>
            </p:nvPicPr>
            <p:blipFill>
              <a:blip r:embed="rId4"/>
              <a:srcRect/>
              <a:stretch>
                <a:fillRect/>
              </a:stretch>
            </p:blipFill>
            <p:spPr bwMode="auto">
              <a:xfrm>
                <a:off x="7315200" y="2514600"/>
                <a:ext cx="257175" cy="152400"/>
              </a:xfrm>
              <a:prstGeom prst="rect">
                <a:avLst/>
              </a:prstGeom>
              <a:noFill/>
              <a:ln w="9525">
                <a:noFill/>
                <a:miter lim="800000"/>
                <a:headEnd/>
                <a:tailEnd/>
              </a:ln>
              <a:effectLst/>
            </p:spPr>
          </p:pic>
          <p:pic>
            <p:nvPicPr>
              <p:cNvPr id="114692" name="Picture 4"/>
              <p:cNvPicPr>
                <a:picLocks noChangeAspect="1" noChangeArrowheads="1"/>
              </p:cNvPicPr>
              <p:nvPr/>
            </p:nvPicPr>
            <p:blipFill>
              <a:blip r:embed="rId5"/>
              <a:srcRect/>
              <a:stretch>
                <a:fillRect/>
              </a:stretch>
            </p:blipFill>
            <p:spPr bwMode="auto">
              <a:xfrm>
                <a:off x="7239000" y="2743200"/>
                <a:ext cx="800100" cy="952500"/>
              </a:xfrm>
              <a:prstGeom prst="rect">
                <a:avLst/>
              </a:prstGeom>
              <a:noFill/>
              <a:ln w="9525">
                <a:noFill/>
                <a:miter lim="800000"/>
                <a:headEnd/>
                <a:tailEnd/>
              </a:ln>
              <a:effectLst/>
            </p:spPr>
          </p:pic>
        </p:gr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IP3E_book_cover"/>
          <p:cNvPicPr>
            <a:picLocks noChangeAspect="1" noChangeArrowheads="1"/>
          </p:cNvPicPr>
          <p:nvPr/>
        </p:nvPicPr>
        <p:blipFill>
          <a:blip r:embed="rId3"/>
          <a:srcRect/>
          <a:stretch>
            <a:fillRect/>
          </a:stretch>
        </p:blipFill>
        <p:spPr bwMode="auto">
          <a:xfrm>
            <a:off x="153988" y="139700"/>
            <a:ext cx="1262062" cy="1462088"/>
          </a:xfrm>
          <a:prstGeom prst="rect">
            <a:avLst/>
          </a:prstGeom>
          <a:noFill/>
          <a:ln w="9525">
            <a:noFill/>
            <a:miter lim="800000"/>
            <a:headEnd/>
            <a:tailEnd/>
          </a:ln>
        </p:spPr>
      </p:pic>
      <p:sp>
        <p:nvSpPr>
          <p:cNvPr id="3" name="Rectangle 2"/>
          <p:cNvSpPr/>
          <p:nvPr/>
        </p:nvSpPr>
        <p:spPr>
          <a:xfrm>
            <a:off x="1447800" y="228600"/>
            <a:ext cx="7010400" cy="369332"/>
          </a:xfrm>
          <a:prstGeom prst="rect">
            <a:avLst/>
          </a:prstGeom>
        </p:spPr>
        <p:txBody>
          <a:bodyPr wrap="square">
            <a:spAutoFit/>
          </a:bodyPr>
          <a:lstStyle/>
          <a:p>
            <a:r>
              <a:rPr lang="en-US" dirty="0">
                <a:solidFill>
                  <a:srgbClr val="000000"/>
                </a:solidFill>
                <a:latin typeface="Baskerville Old Face" pitchFamily="18" charset="0"/>
              </a:rPr>
              <a:t>UNIT – II: </a:t>
            </a:r>
            <a:r>
              <a:rPr lang="en-US" b="1" i="1" dirty="0">
                <a:solidFill>
                  <a:srgbClr val="FF0000"/>
                </a:solidFill>
                <a:latin typeface="Book Antiqua" pitchFamily="18" charset="0"/>
              </a:rPr>
              <a:t>Image Enhancement in the Spatial Domain</a:t>
            </a:r>
          </a:p>
        </p:txBody>
      </p:sp>
      <p:sp>
        <p:nvSpPr>
          <p:cNvPr id="4" name="Line 5"/>
          <p:cNvSpPr>
            <a:spLocks noChangeShapeType="1"/>
          </p:cNvSpPr>
          <p:nvPr/>
        </p:nvSpPr>
        <p:spPr bwMode="auto">
          <a:xfrm flipH="1">
            <a:off x="158750" y="1537155"/>
            <a:ext cx="88360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5" name="Line 6"/>
          <p:cNvSpPr>
            <a:spLocks noChangeShapeType="1"/>
          </p:cNvSpPr>
          <p:nvPr/>
        </p:nvSpPr>
        <p:spPr bwMode="auto">
          <a:xfrm flipH="1">
            <a:off x="1414463" y="838200"/>
            <a:ext cx="7515225" cy="0"/>
          </a:xfrm>
          <a:prstGeom prst="line">
            <a:avLst/>
          </a:prstGeom>
          <a:noFill/>
          <a:ln w="3175">
            <a:solidFill>
              <a:srgbClr val="B2B2B2"/>
            </a:solidFill>
            <a:round/>
            <a:headEnd/>
            <a:tailEnd/>
          </a:ln>
          <a:effectLst/>
        </p:spPr>
        <p:txBody>
          <a:bodyPr wrap="none" anchor="ctr"/>
          <a:lstStyle/>
          <a:p>
            <a:pPr>
              <a:defRPr/>
            </a:pPr>
            <a:endParaRPr lang="en-US" dirty="0"/>
          </a:p>
        </p:txBody>
      </p:sp>
      <p:sp>
        <p:nvSpPr>
          <p:cNvPr id="6" name="Text Box 10"/>
          <p:cNvSpPr txBox="1">
            <a:spLocks noChangeArrowheads="1"/>
          </p:cNvSpPr>
          <p:nvPr/>
        </p:nvSpPr>
        <p:spPr bwMode="auto">
          <a:xfrm>
            <a:off x="1573213" y="874712"/>
            <a:ext cx="7189787" cy="707886"/>
          </a:xfrm>
          <a:prstGeom prst="rect">
            <a:avLst/>
          </a:prstGeom>
          <a:noFill/>
          <a:ln w="9525">
            <a:noFill/>
            <a:miter lim="800000"/>
            <a:headEnd/>
            <a:tailEnd/>
          </a:ln>
          <a:effectLst>
            <a:outerShdw dist="17961" dir="2700000" algn="ctr" rotWithShape="0">
              <a:srgbClr val="B2B2B2">
                <a:alpha val="50000"/>
              </a:srgbClr>
            </a:outerShdw>
          </a:effectLst>
        </p:spPr>
        <p:txBody>
          <a:bodyPr wrap="square">
            <a:spAutoFit/>
          </a:bodyPr>
          <a:lstStyle/>
          <a:p>
            <a:pPr algn="just">
              <a:defRPr/>
            </a:pPr>
            <a:r>
              <a:rPr lang="en-US" sz="4000" dirty="0">
                <a:solidFill>
                  <a:srgbClr val="000000"/>
                </a:solidFill>
                <a:latin typeface="Andalus" pitchFamily="18" charset="-78"/>
                <a:cs typeface="Andalus" pitchFamily="18" charset="-78"/>
              </a:rPr>
              <a:t>Point Processing</a:t>
            </a:r>
          </a:p>
        </p:txBody>
      </p:sp>
      <p:sp>
        <p:nvSpPr>
          <p:cNvPr id="7" name="TextBox 6"/>
          <p:cNvSpPr txBox="1"/>
          <p:nvPr/>
        </p:nvSpPr>
        <p:spPr>
          <a:xfrm>
            <a:off x="838200" y="1825170"/>
            <a:ext cx="7086600" cy="4385816"/>
          </a:xfrm>
          <a:prstGeom prst="rect">
            <a:avLst/>
          </a:prstGeom>
          <a:noFill/>
        </p:spPr>
        <p:txBody>
          <a:bodyPr wrap="square" rtlCol="0">
            <a:spAutoFit/>
          </a:bodyPr>
          <a:lstStyle/>
          <a:p>
            <a:pPr algn="just">
              <a:buFont typeface="Wingdings" pitchFamily="2" charset="2"/>
              <a:buChar char="q"/>
            </a:pPr>
            <a:r>
              <a:rPr lang="en-US" dirty="0"/>
              <a:t> 	</a:t>
            </a:r>
            <a:r>
              <a:rPr lang="en-US" dirty="0">
                <a:latin typeface="Andalus" pitchFamily="18" charset="-78"/>
                <a:cs typeface="Andalus" pitchFamily="18" charset="-78"/>
              </a:rPr>
              <a:t> </a:t>
            </a:r>
            <a:r>
              <a:rPr lang="en-US" dirty="0">
                <a:latin typeface="Andalus" pitchFamily="18" charset="-78"/>
                <a:cs typeface="Andalus" pitchFamily="18" charset="-78"/>
                <a:hlinkClick r:id="rId4" action="ppaction://hlinksldjump"/>
              </a:rPr>
              <a:t>Image Negatives</a:t>
            </a:r>
            <a:endParaRPr lang="en-US" dirty="0">
              <a:latin typeface="Andalus" pitchFamily="18" charset="-78"/>
              <a:cs typeface="Andalus" pitchFamily="18" charset="-78"/>
            </a:endParaRPr>
          </a:p>
          <a:p>
            <a:pPr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5" action="ppaction://hlinksldjump"/>
              </a:rPr>
              <a:t>Log Transformations</a:t>
            </a:r>
            <a:endParaRPr lang="en-US" dirty="0">
              <a:latin typeface="Andalus" pitchFamily="18" charset="-78"/>
              <a:cs typeface="Andalus" pitchFamily="18" charset="-78"/>
            </a:endParaRPr>
          </a:p>
          <a:p>
            <a:pPr lvl="2" algn="just"/>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6" action="ppaction://hlinksldjump"/>
              </a:rPr>
              <a:t>Power-Law Transformations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algn="just">
              <a:buFont typeface="Wingdings" pitchFamily="2" charset="2"/>
              <a:buChar char="q"/>
            </a:pPr>
            <a:r>
              <a:rPr lang="en-US" dirty="0">
                <a:latin typeface="Andalus" pitchFamily="18" charset="-78"/>
                <a:cs typeface="Andalus" pitchFamily="18" charset="-78"/>
              </a:rPr>
              <a:t> 	 </a:t>
            </a:r>
            <a:r>
              <a:rPr lang="en-US" dirty="0">
                <a:latin typeface="Andalus" pitchFamily="18" charset="-78"/>
                <a:cs typeface="Andalus" pitchFamily="18" charset="-78"/>
                <a:hlinkClick r:id="rId7" action="ppaction://hlinksldjump"/>
              </a:rPr>
              <a:t>Piecewise-Linear Transformation Functions</a:t>
            </a:r>
            <a:endParaRPr lang="en-US" dirty="0">
              <a:latin typeface="Andalus" pitchFamily="18" charset="-78"/>
              <a:cs typeface="Andalus" pitchFamily="18" charset="-78"/>
            </a:endParaRPr>
          </a:p>
          <a:p>
            <a:pPr algn="just">
              <a:buFont typeface="Wingdings" pitchFamily="2" charset="2"/>
              <a:buChar char="q"/>
            </a:pPr>
            <a:endParaRPr lang="en-US" dirty="0">
              <a:latin typeface="Andalus" pitchFamily="18" charset="-78"/>
              <a:cs typeface="Andalus" pitchFamily="18" charset="-78"/>
            </a:endParaRPr>
          </a:p>
          <a:p>
            <a:pPr lvl="2" algn="just">
              <a:lnSpc>
                <a:spcPct val="150000"/>
              </a:lnSpc>
              <a:buFont typeface="Wingdings" pitchFamily="2" charset="2"/>
              <a:buChar char="Ø"/>
            </a:pPr>
            <a:r>
              <a:rPr lang="en-US" dirty="0">
                <a:latin typeface="Andalus" pitchFamily="18" charset="-78"/>
                <a:cs typeface="Andalus" pitchFamily="18" charset="-78"/>
              </a:rPr>
              <a:t> 	Thresholding</a:t>
            </a:r>
          </a:p>
          <a:p>
            <a:pPr lvl="2" algn="just">
              <a:lnSpc>
                <a:spcPct val="150000"/>
              </a:lnSpc>
              <a:buFont typeface="Wingdings" pitchFamily="2" charset="2"/>
              <a:buChar char="Ø"/>
            </a:pPr>
            <a:r>
              <a:rPr lang="en-US" dirty="0">
                <a:latin typeface="Andalus" pitchFamily="18" charset="-78"/>
                <a:cs typeface="Andalus" pitchFamily="18" charset="-78"/>
              </a:rPr>
              <a:t> 	Contrast Stretching</a:t>
            </a:r>
          </a:p>
          <a:p>
            <a:pPr lvl="2" algn="just">
              <a:lnSpc>
                <a:spcPct val="150000"/>
              </a:lnSpc>
              <a:buFont typeface="Wingdings" pitchFamily="2" charset="2"/>
              <a:buChar char="Ø"/>
            </a:pPr>
            <a:r>
              <a:rPr lang="en-US" dirty="0">
                <a:latin typeface="Andalus" pitchFamily="18" charset="-78"/>
                <a:cs typeface="Andalus" pitchFamily="18" charset="-78"/>
              </a:rPr>
              <a:t> 	Intensity-level slicing</a:t>
            </a:r>
          </a:p>
          <a:p>
            <a:pPr lvl="4" algn="just">
              <a:lnSpc>
                <a:spcPct val="150000"/>
              </a:lnSpc>
              <a:buFont typeface="Wingdings" pitchFamily="2" charset="2"/>
              <a:buChar char="§"/>
            </a:pPr>
            <a:r>
              <a:rPr lang="en-US" dirty="0">
                <a:latin typeface="Andalus" pitchFamily="18" charset="-78"/>
                <a:cs typeface="Andalus" pitchFamily="18" charset="-78"/>
              </a:rPr>
              <a:t> 	Gray-level slicing</a:t>
            </a:r>
          </a:p>
          <a:p>
            <a:pPr lvl="4" algn="just">
              <a:lnSpc>
                <a:spcPct val="150000"/>
              </a:lnSpc>
              <a:buFont typeface="Wingdings" pitchFamily="2" charset="2"/>
              <a:buChar char="§"/>
            </a:pPr>
            <a:r>
              <a:rPr lang="en-US" dirty="0">
                <a:latin typeface="Andalus" pitchFamily="18" charset="-78"/>
                <a:cs typeface="Andalus" pitchFamily="18" charset="-78"/>
              </a:rPr>
              <a:t> 	Bit-plane slicing	</a:t>
            </a:r>
            <a:endParaRPr lang="en-US" dirty="0"/>
          </a:p>
        </p:txBody>
      </p:sp>
      <p:sp>
        <p:nvSpPr>
          <p:cNvPr id="9" name="Slide Number Placeholder 8"/>
          <p:cNvSpPr>
            <a:spLocks noGrp="1"/>
          </p:cNvSpPr>
          <p:nvPr>
            <p:ph type="sldNum" sz="quarter" idx="12"/>
          </p:nvPr>
        </p:nvSpPr>
        <p:spPr/>
        <p:txBody>
          <a:bodyPr/>
          <a:lstStyle/>
          <a:p>
            <a:fld id="{A876E694-3EFE-4364-8220-4443379FC99E}" type="slidenum">
              <a:rPr lang="en-US" smtClean="0"/>
              <a:pPr/>
              <a:t>9</a:t>
            </a:fld>
            <a:endParaRPr lang="en-US" dirty="0"/>
          </a:p>
        </p:txBody>
      </p:sp>
    </p:spTree>
  </p:cSld>
  <p:clrMapOvr>
    <a:masterClrMapping/>
  </p:clrMapOvr>
  <p:transition/>
</p:sld>
</file>

<file path=ppt/theme/theme1.xml><?xml version="1.0" encoding="utf-8"?>
<a:theme xmlns:a="http://schemas.openxmlformats.org/drawingml/2006/main" name="VVIT PP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VVIT PPT Theme</Template>
  <TotalTime>5805</TotalTime>
  <Words>2247</Words>
  <Application>Microsoft Office PowerPoint</Application>
  <PresentationFormat>On-screen Show (4:3)</PresentationFormat>
  <Paragraphs>522</Paragraphs>
  <Slides>79</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9" baseType="lpstr">
      <vt:lpstr>Andalus</vt:lpstr>
      <vt:lpstr>Arial</vt:lpstr>
      <vt:lpstr>Baskerville Old Face</vt:lpstr>
      <vt:lpstr>Book Antiqua</vt:lpstr>
      <vt:lpstr>Calibri</vt:lpstr>
      <vt:lpstr>Tahoma</vt:lpstr>
      <vt:lpstr>Times New Roman</vt:lpstr>
      <vt:lpstr>Wingdings</vt:lpstr>
      <vt:lpstr>VVIT PPT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SATHISH</dc:creator>
  <cp:lastModifiedBy>Dell</cp:lastModifiedBy>
  <cp:revision>303</cp:revision>
  <dcterms:created xsi:type="dcterms:W3CDTF">2014-01-24T04:37:41Z</dcterms:created>
  <dcterms:modified xsi:type="dcterms:W3CDTF">2023-08-22T07:07:41Z</dcterms:modified>
</cp:coreProperties>
</file>